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emf" ContentType="image/x-em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258" r:id="rId4"/>
    <p:sldId id="297" r:id="rId5"/>
    <p:sldId id="266" r:id="rId6"/>
    <p:sldId id="373" r:id="rId7"/>
    <p:sldId id="376" r:id="rId9"/>
    <p:sldId id="374" r:id="rId10"/>
    <p:sldId id="375" r:id="rId11"/>
    <p:sldId id="377" r:id="rId12"/>
    <p:sldId id="378" r:id="rId13"/>
    <p:sldId id="371" r:id="rId14"/>
    <p:sldId id="387" r:id="rId15"/>
    <p:sldId id="389" r:id="rId16"/>
    <p:sldId id="388" r:id="rId17"/>
    <p:sldId id="368" r:id="rId18"/>
    <p:sldId id="370" r:id="rId19"/>
    <p:sldId id="372" r:id="rId20"/>
    <p:sldId id="395" r:id="rId21"/>
    <p:sldId id="396" r:id="rId22"/>
    <p:sldId id="342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3" userDrawn="1">
          <p15:clr>
            <a:srgbClr val="A4A3A4"/>
          </p15:clr>
        </p15:guide>
        <p15:guide id="2" pos="38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E3118"/>
    <a:srgbClr val="00659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363"/>
        <p:guide pos="382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398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Monthly distributuion of ET.</a:t>
            </a:r>
            <a:endParaRPr lang="en-US" altLang="zh-CN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[工作簿1]Sheet1!$C$3:$C$14</c:f>
              <c:numCache>
                <c:formatCode>0.00_ 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0.0175438596491228</c:v>
                </c:pt>
                <c:pt idx="3">
                  <c:v>0</c:v>
                </c:pt>
                <c:pt idx="4">
                  <c:v>0.087719298245614</c:v>
                </c:pt>
                <c:pt idx="5">
                  <c:v>0.12280701754386</c:v>
                </c:pt>
                <c:pt idx="6">
                  <c:v>0.0701754385964912</c:v>
                </c:pt>
                <c:pt idx="7">
                  <c:v>0.140350877192982</c:v>
                </c:pt>
                <c:pt idx="8">
                  <c:v>0.315789473684211</c:v>
                </c:pt>
                <c:pt idx="9">
                  <c:v>0.228070175438596</c:v>
                </c:pt>
                <c:pt idx="10">
                  <c:v>0.0175438596491228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6"/>
        <c:overlap val="-28"/>
        <c:axId val="148102762"/>
        <c:axId val="777218843"/>
      </c:barChart>
      <c:catAx>
        <c:axId val="14810276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77218843"/>
        <c:crosses val="autoZero"/>
        <c:auto val="1"/>
        <c:lblAlgn val="ctr"/>
        <c:lblOffset val="100"/>
        <c:noMultiLvlLbl val="0"/>
      </c:catAx>
      <c:valAx>
        <c:axId val="7772188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02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4810276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bg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nanews.com.cn/gj/2019/10-25/8989464.s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研究价值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变性的概念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据日媒报道，日本农林水产省透露，截至当地时间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日上午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时，台风“海贝思”对该国农业、林业、渔业等相关领域造成的损失额已达</a:t>
            </a:r>
            <a:r>
              <a:rPr lang="en-US" altLang="zh-C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1027.3</a:t>
            </a:r>
            <a:r>
              <a:rPr lang="zh-CN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亿日元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约合人民币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67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亿元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"/>
            <a:r>
              <a:rPr lang="zh-CN" alt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台风“</a:t>
            </a:r>
            <a:r>
              <a:rPr lang="zh-CN" altLang="en-US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海贝思</a:t>
            </a:r>
            <a:r>
              <a:rPr lang="zh-CN" alt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”重创</a:t>
            </a:r>
            <a:r>
              <a:rPr lang="zh-CN" altLang="en-US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日本</a:t>
            </a:r>
            <a:r>
              <a:rPr lang="zh-CN" alt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农林渔业 </a:t>
            </a:r>
            <a:r>
              <a:rPr lang="zh-CN" altLang="en-US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损失</a:t>
            </a:r>
            <a:r>
              <a:rPr lang="zh-CN" alt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逾千亿日元</a:t>
            </a:r>
            <a:r>
              <a:rPr lang="en-US" altLang="zh-CN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zh-CN" alt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中新网</a:t>
            </a:r>
            <a:endParaRPr lang="zh-CN" alt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统计</a:t>
            </a:r>
            <a:r>
              <a:rPr lang="en-US" altLang="zh-CN" dirty="0" smtClean="0"/>
              <a:t>2001-2020</a:t>
            </a:r>
            <a:r>
              <a:rPr lang="zh-CN" altLang="en-US" dirty="0" smtClean="0"/>
              <a:t>年</a:t>
            </a:r>
            <a:r>
              <a:rPr lang="en-US" altLang="zh-CN" dirty="0" smtClean="0"/>
              <a:t>JMA</a:t>
            </a:r>
            <a:r>
              <a:rPr lang="zh-CN" altLang="en-US" dirty="0" smtClean="0"/>
              <a:t>和</a:t>
            </a:r>
            <a:r>
              <a:rPr lang="en-US" altLang="zh-CN" dirty="0" smtClean="0"/>
              <a:t>CMA</a:t>
            </a:r>
            <a:r>
              <a:rPr lang="zh-CN" altLang="en-US" dirty="0" smtClean="0"/>
              <a:t>关于变性</a:t>
            </a:r>
            <a:r>
              <a:rPr lang="en-US" altLang="zh-CN" dirty="0" smtClean="0"/>
              <a:t>TC</a:t>
            </a:r>
            <a:r>
              <a:rPr lang="zh-CN" altLang="en-US" dirty="0" smtClean="0"/>
              <a:t>的判定的结果可见，两家机构关于变性</a:t>
            </a:r>
            <a:r>
              <a:rPr lang="en-US" altLang="zh-CN" dirty="0" smtClean="0"/>
              <a:t>TC</a:t>
            </a:r>
            <a:r>
              <a:rPr lang="zh-CN" altLang="en-US" dirty="0" smtClean="0"/>
              <a:t>的认定有很大差异，占</a:t>
            </a:r>
            <a:r>
              <a:rPr lang="en-US" altLang="zh-CN" dirty="0" smtClean="0"/>
              <a:t>CMA</a:t>
            </a:r>
            <a:r>
              <a:rPr lang="zh-CN" altLang="en-US" dirty="0" smtClean="0"/>
              <a:t>总变性</a:t>
            </a:r>
            <a:r>
              <a:rPr lang="en-US" altLang="zh-CN" dirty="0" smtClean="0"/>
              <a:t>TC</a:t>
            </a:r>
            <a:r>
              <a:rPr lang="zh-CN" altLang="en-US" dirty="0" smtClean="0"/>
              <a:t>数量的</a:t>
            </a:r>
            <a:r>
              <a:rPr lang="en-US" altLang="zh-CN" dirty="0" smtClean="0"/>
              <a:t>45%</a:t>
            </a:r>
            <a:r>
              <a:rPr lang="zh-CN" altLang="en-US" dirty="0" smtClean="0"/>
              <a:t>，占</a:t>
            </a:r>
            <a:r>
              <a:rPr lang="en-US" altLang="zh-CN" dirty="0" smtClean="0"/>
              <a:t>TC</a:t>
            </a:r>
            <a:r>
              <a:rPr lang="zh-CN" altLang="en-US" dirty="0" smtClean="0"/>
              <a:t>总数的</a:t>
            </a:r>
            <a:r>
              <a:rPr lang="en-US" altLang="zh-CN" dirty="0" smtClean="0"/>
              <a:t>19.8%</a:t>
            </a:r>
            <a:r>
              <a:rPr lang="zh-CN" altLang="en-US" dirty="0" smtClean="0"/>
              <a:t>。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动图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5A0AC-6C26-4B72-A489-F8D77AE5C7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动图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5A0AC-6C26-4B72-A489-F8D77AE5C7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image" Target="../media/image1.png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0" y="1870710"/>
            <a:ext cx="12192000" cy="22078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524000" y="1412776"/>
            <a:ext cx="9144000" cy="166480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749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200" y="749301"/>
            <a:ext cx="10515600" cy="1239539"/>
          </a:xfrm>
          <a:prstGeom prst="rect">
            <a:avLst/>
          </a:prstGeom>
        </p:spPr>
        <p:txBody>
          <a:bodyPr anchor="b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838200" y="2055813"/>
            <a:ext cx="10515600" cy="41211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" y="2406650"/>
            <a:ext cx="4305300" cy="158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5101167" y="4322233"/>
            <a:ext cx="7092951" cy="26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4402667" y="2406650"/>
            <a:ext cx="408517" cy="158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4811184" y="2406651"/>
            <a:ext cx="6536266" cy="87833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400" b="1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4811184" y="3284986"/>
            <a:ext cx="6536266" cy="7049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749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200" y="749301"/>
            <a:ext cx="10515600" cy="1311547"/>
          </a:xfrm>
          <a:prstGeom prst="rect">
            <a:avLst/>
          </a:prstGeom>
        </p:spPr>
        <p:txBody>
          <a:bodyPr anchor="b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838200" y="213285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172200" y="213285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749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9788" y="749301"/>
            <a:ext cx="10515600" cy="1234504"/>
          </a:xfrm>
          <a:prstGeom prst="rect">
            <a:avLst/>
          </a:prstGeom>
        </p:spPr>
        <p:txBody>
          <a:bodyPr anchor="b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839788" y="2055813"/>
            <a:ext cx="5157787" cy="7971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839788" y="2924943"/>
            <a:ext cx="5157787" cy="32647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>
          <a:xfrm>
            <a:off x="6172200" y="2055813"/>
            <a:ext cx="5183188" cy="7971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6172200" y="2924943"/>
            <a:ext cx="5183188" cy="32647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749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749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838200" y="933160"/>
            <a:ext cx="4681654" cy="139253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4"/>
            </p:custDataLst>
          </p:nvPr>
        </p:nvSpPr>
        <p:spPr>
          <a:xfrm>
            <a:off x="5642517" y="933160"/>
            <a:ext cx="5711882" cy="5367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838200" y="2497732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749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3"/>
            </p:custDataLst>
          </p:nvPr>
        </p:nvSpPr>
        <p:spPr>
          <a:xfrm>
            <a:off x="10444898" y="749301"/>
            <a:ext cx="908901" cy="5427662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838199" y="749301"/>
            <a:ext cx="9446443" cy="54276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749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838200" y="876099"/>
            <a:ext cx="10515600" cy="5361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749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805517" y="980728"/>
            <a:ext cx="8580968" cy="206896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6" Type="http://schemas.openxmlformats.org/officeDocument/2006/relationships/theme" Target="../theme/theme2.xml"/><Relationship Id="rId25" Type="http://schemas.openxmlformats.org/officeDocument/2006/relationships/tags" Target="../tags/tag180.xml"/><Relationship Id="rId24" Type="http://schemas.openxmlformats.org/officeDocument/2006/relationships/tags" Target="../tags/tag179.xml"/><Relationship Id="rId23" Type="http://schemas.openxmlformats.org/officeDocument/2006/relationships/tags" Target="../tags/tag178.xml"/><Relationship Id="rId22" Type="http://schemas.openxmlformats.org/officeDocument/2006/relationships/tags" Target="../tags/tag177.xml"/><Relationship Id="rId21" Type="http://schemas.openxmlformats.org/officeDocument/2006/relationships/tags" Target="../tags/tag176.xml"/><Relationship Id="rId20" Type="http://schemas.openxmlformats.org/officeDocument/2006/relationships/tags" Target="../tags/tag175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2">
              <a:lumMod val="95000"/>
            </a:schemeClr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Lao UI" panose="020B0502040204020203" pitchFamily="34" charset="0"/>
          <a:ea typeface="微软雅黑" panose="020B0503020204020204" charset="-122"/>
        </a:defRPr>
      </a:lvl2pPr>
      <a:lvl3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Lao UI" panose="020B0502040204020203" pitchFamily="34" charset="0"/>
          <a:ea typeface="微软雅黑" panose="020B0503020204020204" charset="-122"/>
        </a:defRPr>
      </a:lvl3pPr>
      <a:lvl4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Lao UI" panose="020B0502040204020203" pitchFamily="34" charset="0"/>
          <a:ea typeface="微软雅黑" panose="020B0503020204020204" charset="-122"/>
        </a:defRPr>
      </a:lvl4pPr>
      <a:lvl5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Lao UI" panose="020B0502040204020203" pitchFamily="34" charset="0"/>
          <a:ea typeface="微软雅黑" panose="020B0503020204020204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Lao UI" panose="020B0502040204020203" pitchFamily="34" charset="0"/>
          <a:ea typeface="微软雅黑" panose="020B0503020204020204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Lao UI" panose="020B0502040204020203" pitchFamily="34" charset="0"/>
          <a:ea typeface="微软雅黑" panose="020B0503020204020204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Lao UI" panose="020B0502040204020203" pitchFamily="34" charset="0"/>
          <a:ea typeface="微软雅黑" panose="020B0503020204020204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Lao UI" panose="020B0502040204020203" pitchFamily="34" charset="0"/>
          <a:ea typeface="微软雅黑" panose="020B0503020204020204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tags" Target="../tags/tag240.xml"/><Relationship Id="rId7" Type="http://schemas.openxmlformats.org/officeDocument/2006/relationships/tags" Target="../tags/tag239.xml"/><Relationship Id="rId6" Type="http://schemas.openxmlformats.org/officeDocument/2006/relationships/image" Target="../media/image28.png"/><Relationship Id="rId5" Type="http://schemas.openxmlformats.org/officeDocument/2006/relationships/tags" Target="../tags/tag238.xml"/><Relationship Id="rId4" Type="http://schemas.openxmlformats.org/officeDocument/2006/relationships/image" Target="../media/image27.jpeg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4" Type="http://schemas.openxmlformats.org/officeDocument/2006/relationships/slideLayout" Target="../slideLayouts/slideLayout13.xml"/><Relationship Id="rId13" Type="http://schemas.openxmlformats.org/officeDocument/2006/relationships/tags" Target="../tags/tag244.xml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tags" Target="../tags/tag235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1.emf"/><Relationship Id="rId3" Type="http://schemas.openxmlformats.org/officeDocument/2006/relationships/tags" Target="../tags/tag246.xml"/><Relationship Id="rId2" Type="http://schemas.openxmlformats.org/officeDocument/2006/relationships/image" Target="../media/image30.emf"/><Relationship Id="rId1" Type="http://schemas.openxmlformats.org/officeDocument/2006/relationships/tags" Target="../tags/tag24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2.emf"/><Relationship Id="rId2" Type="http://schemas.openxmlformats.org/officeDocument/2006/relationships/tags" Target="../tags/tag247.xml"/><Relationship Id="rId1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5" Type="http://schemas.openxmlformats.org/officeDocument/2006/relationships/slideLayout" Target="../slideLayouts/slideLayout13.xml"/><Relationship Id="rId34" Type="http://schemas.openxmlformats.org/officeDocument/2006/relationships/tags" Target="../tags/tag280.xml"/><Relationship Id="rId33" Type="http://schemas.openxmlformats.org/officeDocument/2006/relationships/tags" Target="../tags/tag279.xml"/><Relationship Id="rId32" Type="http://schemas.openxmlformats.org/officeDocument/2006/relationships/tags" Target="../tags/tag278.xml"/><Relationship Id="rId31" Type="http://schemas.openxmlformats.org/officeDocument/2006/relationships/tags" Target="../tags/tag277.xml"/><Relationship Id="rId30" Type="http://schemas.openxmlformats.org/officeDocument/2006/relationships/tags" Target="../tags/tag276.xml"/><Relationship Id="rId3" Type="http://schemas.openxmlformats.org/officeDocument/2006/relationships/image" Target="../media/image33.emf"/><Relationship Id="rId29" Type="http://schemas.openxmlformats.org/officeDocument/2006/relationships/tags" Target="../tags/tag275.xml"/><Relationship Id="rId28" Type="http://schemas.openxmlformats.org/officeDocument/2006/relationships/tags" Target="../tags/tag274.xml"/><Relationship Id="rId27" Type="http://schemas.openxmlformats.org/officeDocument/2006/relationships/tags" Target="../tags/tag273.xml"/><Relationship Id="rId26" Type="http://schemas.openxmlformats.org/officeDocument/2006/relationships/tags" Target="../tags/tag272.xml"/><Relationship Id="rId25" Type="http://schemas.openxmlformats.org/officeDocument/2006/relationships/tags" Target="../tags/tag271.xml"/><Relationship Id="rId24" Type="http://schemas.openxmlformats.org/officeDocument/2006/relationships/tags" Target="../tags/tag270.xml"/><Relationship Id="rId23" Type="http://schemas.openxmlformats.org/officeDocument/2006/relationships/tags" Target="../tags/tag269.xml"/><Relationship Id="rId22" Type="http://schemas.openxmlformats.org/officeDocument/2006/relationships/tags" Target="../tags/tag268.xml"/><Relationship Id="rId21" Type="http://schemas.openxmlformats.org/officeDocument/2006/relationships/tags" Target="../tags/tag267.xml"/><Relationship Id="rId20" Type="http://schemas.openxmlformats.org/officeDocument/2006/relationships/tags" Target="../tags/tag266.xml"/><Relationship Id="rId2" Type="http://schemas.openxmlformats.org/officeDocument/2006/relationships/tags" Target="../tags/tag249.xml"/><Relationship Id="rId19" Type="http://schemas.openxmlformats.org/officeDocument/2006/relationships/tags" Target="../tags/tag265.xml"/><Relationship Id="rId18" Type="http://schemas.openxmlformats.org/officeDocument/2006/relationships/tags" Target="../tags/tag264.xml"/><Relationship Id="rId17" Type="http://schemas.openxmlformats.org/officeDocument/2006/relationships/tags" Target="../tags/tag263.xml"/><Relationship Id="rId16" Type="http://schemas.openxmlformats.org/officeDocument/2006/relationships/tags" Target="../tags/tag262.xml"/><Relationship Id="rId15" Type="http://schemas.openxmlformats.org/officeDocument/2006/relationships/tags" Target="../tags/tag261.xml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tags" Target="../tags/tag24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image" Target="../media/image36.emf"/><Relationship Id="rId6" Type="http://schemas.openxmlformats.org/officeDocument/2006/relationships/tags" Target="../tags/tag283.xml"/><Relationship Id="rId5" Type="http://schemas.openxmlformats.org/officeDocument/2006/relationships/image" Target="../media/image35.emf"/><Relationship Id="rId4" Type="http://schemas.openxmlformats.org/officeDocument/2006/relationships/tags" Target="../tags/tag282.xml"/><Relationship Id="rId3" Type="http://schemas.openxmlformats.org/officeDocument/2006/relationships/image" Target="../media/image34.emf"/><Relationship Id="rId29" Type="http://schemas.openxmlformats.org/officeDocument/2006/relationships/slideLayout" Target="../slideLayouts/slideLayout18.xml"/><Relationship Id="rId28" Type="http://schemas.openxmlformats.org/officeDocument/2006/relationships/tags" Target="../tags/tag303.xml"/><Relationship Id="rId27" Type="http://schemas.openxmlformats.org/officeDocument/2006/relationships/tags" Target="../tags/tag302.xml"/><Relationship Id="rId26" Type="http://schemas.openxmlformats.org/officeDocument/2006/relationships/tags" Target="../tags/tag301.xml"/><Relationship Id="rId25" Type="http://schemas.openxmlformats.org/officeDocument/2006/relationships/tags" Target="../tags/tag300.xml"/><Relationship Id="rId24" Type="http://schemas.openxmlformats.org/officeDocument/2006/relationships/tags" Target="../tags/tag299.xml"/><Relationship Id="rId23" Type="http://schemas.openxmlformats.org/officeDocument/2006/relationships/tags" Target="../tags/tag298.xml"/><Relationship Id="rId22" Type="http://schemas.openxmlformats.org/officeDocument/2006/relationships/tags" Target="../tags/tag297.xml"/><Relationship Id="rId21" Type="http://schemas.openxmlformats.org/officeDocument/2006/relationships/tags" Target="../tags/tag296.xml"/><Relationship Id="rId20" Type="http://schemas.openxmlformats.org/officeDocument/2006/relationships/tags" Target="../tags/tag295.xml"/><Relationship Id="rId2" Type="http://schemas.openxmlformats.org/officeDocument/2006/relationships/tags" Target="../tags/tag281.xml"/><Relationship Id="rId19" Type="http://schemas.openxmlformats.org/officeDocument/2006/relationships/tags" Target="../tags/tag294.xml"/><Relationship Id="rId18" Type="http://schemas.openxmlformats.org/officeDocument/2006/relationships/tags" Target="../tags/tag293.xml"/><Relationship Id="rId17" Type="http://schemas.openxmlformats.org/officeDocument/2006/relationships/tags" Target="../tags/tag292.xml"/><Relationship Id="rId16" Type="http://schemas.openxmlformats.org/officeDocument/2006/relationships/tags" Target="../tags/tag291.xml"/><Relationship Id="rId15" Type="http://schemas.openxmlformats.org/officeDocument/2006/relationships/tags" Target="../tags/tag290.xml"/><Relationship Id="rId14" Type="http://schemas.openxmlformats.org/officeDocument/2006/relationships/tags" Target="../tags/tag289.xml"/><Relationship Id="rId13" Type="http://schemas.openxmlformats.org/officeDocument/2006/relationships/tags" Target="../tags/tag288.xml"/><Relationship Id="rId12" Type="http://schemas.openxmlformats.org/officeDocument/2006/relationships/image" Target="../media/image37.png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GIF"/><Relationship Id="rId8" Type="http://schemas.openxmlformats.org/officeDocument/2006/relationships/tags" Target="../tags/tag305.xml"/><Relationship Id="rId7" Type="http://schemas.openxmlformats.org/officeDocument/2006/relationships/tags" Target="../tags/tag30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2" Type="http://schemas.openxmlformats.org/officeDocument/2006/relationships/slideLayout" Target="../slideLayouts/slideLayout13.xml"/><Relationship Id="rId31" Type="http://schemas.openxmlformats.org/officeDocument/2006/relationships/image" Target="../media/image55.GIF"/><Relationship Id="rId30" Type="http://schemas.openxmlformats.org/officeDocument/2006/relationships/tags" Target="../tags/tag316.xml"/><Relationship Id="rId3" Type="http://schemas.openxmlformats.org/officeDocument/2006/relationships/image" Target="../media/image40.png"/><Relationship Id="rId29" Type="http://schemas.openxmlformats.org/officeDocument/2006/relationships/image" Target="../media/image54.GIF"/><Relationship Id="rId28" Type="http://schemas.openxmlformats.org/officeDocument/2006/relationships/tags" Target="../tags/tag315.xml"/><Relationship Id="rId27" Type="http://schemas.openxmlformats.org/officeDocument/2006/relationships/image" Target="../media/image53.GIF"/><Relationship Id="rId26" Type="http://schemas.openxmlformats.org/officeDocument/2006/relationships/tags" Target="../tags/tag314.xml"/><Relationship Id="rId25" Type="http://schemas.openxmlformats.org/officeDocument/2006/relationships/image" Target="../media/image52.GIF"/><Relationship Id="rId24" Type="http://schemas.openxmlformats.org/officeDocument/2006/relationships/tags" Target="../tags/tag313.xml"/><Relationship Id="rId23" Type="http://schemas.openxmlformats.org/officeDocument/2006/relationships/image" Target="../media/image51.GIF"/><Relationship Id="rId22" Type="http://schemas.openxmlformats.org/officeDocument/2006/relationships/tags" Target="../tags/tag312.xml"/><Relationship Id="rId21" Type="http://schemas.openxmlformats.org/officeDocument/2006/relationships/image" Target="../media/image50.GIF"/><Relationship Id="rId20" Type="http://schemas.openxmlformats.org/officeDocument/2006/relationships/tags" Target="../tags/tag311.xml"/><Relationship Id="rId2" Type="http://schemas.openxmlformats.org/officeDocument/2006/relationships/image" Target="../media/image39.png"/><Relationship Id="rId19" Type="http://schemas.openxmlformats.org/officeDocument/2006/relationships/image" Target="../media/image49.GIF"/><Relationship Id="rId18" Type="http://schemas.openxmlformats.org/officeDocument/2006/relationships/tags" Target="../tags/tag310.xml"/><Relationship Id="rId17" Type="http://schemas.openxmlformats.org/officeDocument/2006/relationships/image" Target="../media/image48.GIF"/><Relationship Id="rId16" Type="http://schemas.openxmlformats.org/officeDocument/2006/relationships/tags" Target="../tags/tag309.xml"/><Relationship Id="rId15" Type="http://schemas.openxmlformats.org/officeDocument/2006/relationships/image" Target="../media/image47.GIF"/><Relationship Id="rId14" Type="http://schemas.openxmlformats.org/officeDocument/2006/relationships/tags" Target="../tags/tag308.xml"/><Relationship Id="rId13" Type="http://schemas.openxmlformats.org/officeDocument/2006/relationships/image" Target="../media/image46.GIF"/><Relationship Id="rId12" Type="http://schemas.openxmlformats.org/officeDocument/2006/relationships/tags" Target="../tags/tag307.xml"/><Relationship Id="rId11" Type="http://schemas.openxmlformats.org/officeDocument/2006/relationships/image" Target="../media/image45.GIF"/><Relationship Id="rId10" Type="http://schemas.openxmlformats.org/officeDocument/2006/relationships/tags" Target="../tags/tag306.xml"/><Relationship Id="rId1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25.xml"/><Relationship Id="rId8" Type="http://schemas.openxmlformats.org/officeDocument/2006/relationships/tags" Target="../tags/tag324.xml"/><Relationship Id="rId7" Type="http://schemas.openxmlformats.org/officeDocument/2006/relationships/tags" Target="../tags/tag323.xml"/><Relationship Id="rId68" Type="http://schemas.openxmlformats.org/officeDocument/2006/relationships/slideLayout" Target="../slideLayouts/slideLayout13.xml"/><Relationship Id="rId67" Type="http://schemas.openxmlformats.org/officeDocument/2006/relationships/tags" Target="../tags/tag382.xml"/><Relationship Id="rId66" Type="http://schemas.openxmlformats.org/officeDocument/2006/relationships/tags" Target="../tags/tag381.xml"/><Relationship Id="rId65" Type="http://schemas.openxmlformats.org/officeDocument/2006/relationships/tags" Target="../tags/tag380.xml"/><Relationship Id="rId64" Type="http://schemas.openxmlformats.org/officeDocument/2006/relationships/tags" Target="../tags/tag379.xml"/><Relationship Id="rId63" Type="http://schemas.openxmlformats.org/officeDocument/2006/relationships/tags" Target="../tags/tag378.xml"/><Relationship Id="rId62" Type="http://schemas.openxmlformats.org/officeDocument/2006/relationships/tags" Target="../tags/tag377.xml"/><Relationship Id="rId61" Type="http://schemas.openxmlformats.org/officeDocument/2006/relationships/tags" Target="../tags/tag376.xml"/><Relationship Id="rId60" Type="http://schemas.openxmlformats.org/officeDocument/2006/relationships/tags" Target="../tags/tag375.xml"/><Relationship Id="rId6" Type="http://schemas.openxmlformats.org/officeDocument/2006/relationships/tags" Target="../tags/tag322.xml"/><Relationship Id="rId59" Type="http://schemas.openxmlformats.org/officeDocument/2006/relationships/tags" Target="../tags/tag374.xml"/><Relationship Id="rId58" Type="http://schemas.openxmlformats.org/officeDocument/2006/relationships/tags" Target="../tags/tag373.xml"/><Relationship Id="rId57" Type="http://schemas.openxmlformats.org/officeDocument/2006/relationships/image" Target="../media/image56.emf"/><Relationship Id="rId56" Type="http://schemas.openxmlformats.org/officeDocument/2006/relationships/tags" Target="../tags/tag372.xml"/><Relationship Id="rId55" Type="http://schemas.openxmlformats.org/officeDocument/2006/relationships/tags" Target="../tags/tag371.xml"/><Relationship Id="rId54" Type="http://schemas.openxmlformats.org/officeDocument/2006/relationships/tags" Target="../tags/tag370.xml"/><Relationship Id="rId53" Type="http://schemas.openxmlformats.org/officeDocument/2006/relationships/tags" Target="../tags/tag369.xml"/><Relationship Id="rId52" Type="http://schemas.openxmlformats.org/officeDocument/2006/relationships/tags" Target="../tags/tag368.xml"/><Relationship Id="rId51" Type="http://schemas.openxmlformats.org/officeDocument/2006/relationships/tags" Target="../tags/tag367.xml"/><Relationship Id="rId50" Type="http://schemas.openxmlformats.org/officeDocument/2006/relationships/tags" Target="../tags/tag366.xml"/><Relationship Id="rId5" Type="http://schemas.openxmlformats.org/officeDocument/2006/relationships/tags" Target="../tags/tag321.xml"/><Relationship Id="rId49" Type="http://schemas.openxmlformats.org/officeDocument/2006/relationships/tags" Target="../tags/tag365.xml"/><Relationship Id="rId48" Type="http://schemas.openxmlformats.org/officeDocument/2006/relationships/tags" Target="../tags/tag364.xml"/><Relationship Id="rId47" Type="http://schemas.openxmlformats.org/officeDocument/2006/relationships/tags" Target="../tags/tag363.xml"/><Relationship Id="rId46" Type="http://schemas.openxmlformats.org/officeDocument/2006/relationships/tags" Target="../tags/tag362.xml"/><Relationship Id="rId45" Type="http://schemas.openxmlformats.org/officeDocument/2006/relationships/tags" Target="../tags/tag361.xml"/><Relationship Id="rId44" Type="http://schemas.openxmlformats.org/officeDocument/2006/relationships/tags" Target="../tags/tag360.xml"/><Relationship Id="rId43" Type="http://schemas.openxmlformats.org/officeDocument/2006/relationships/tags" Target="../tags/tag359.xml"/><Relationship Id="rId42" Type="http://schemas.openxmlformats.org/officeDocument/2006/relationships/tags" Target="../tags/tag358.xml"/><Relationship Id="rId41" Type="http://schemas.openxmlformats.org/officeDocument/2006/relationships/tags" Target="../tags/tag357.xml"/><Relationship Id="rId40" Type="http://schemas.openxmlformats.org/officeDocument/2006/relationships/tags" Target="../tags/tag356.xml"/><Relationship Id="rId4" Type="http://schemas.openxmlformats.org/officeDocument/2006/relationships/tags" Target="../tags/tag320.xml"/><Relationship Id="rId39" Type="http://schemas.openxmlformats.org/officeDocument/2006/relationships/tags" Target="../tags/tag355.xml"/><Relationship Id="rId38" Type="http://schemas.openxmlformats.org/officeDocument/2006/relationships/tags" Target="../tags/tag354.xml"/><Relationship Id="rId37" Type="http://schemas.openxmlformats.org/officeDocument/2006/relationships/tags" Target="../tags/tag353.xml"/><Relationship Id="rId36" Type="http://schemas.openxmlformats.org/officeDocument/2006/relationships/tags" Target="../tags/tag352.xml"/><Relationship Id="rId35" Type="http://schemas.openxmlformats.org/officeDocument/2006/relationships/tags" Target="../tags/tag351.xml"/><Relationship Id="rId34" Type="http://schemas.openxmlformats.org/officeDocument/2006/relationships/tags" Target="../tags/tag350.xml"/><Relationship Id="rId33" Type="http://schemas.openxmlformats.org/officeDocument/2006/relationships/tags" Target="../tags/tag349.xml"/><Relationship Id="rId32" Type="http://schemas.openxmlformats.org/officeDocument/2006/relationships/tags" Target="../tags/tag348.xml"/><Relationship Id="rId31" Type="http://schemas.openxmlformats.org/officeDocument/2006/relationships/tags" Target="../tags/tag347.xml"/><Relationship Id="rId30" Type="http://schemas.openxmlformats.org/officeDocument/2006/relationships/tags" Target="../tags/tag346.xml"/><Relationship Id="rId3" Type="http://schemas.openxmlformats.org/officeDocument/2006/relationships/tags" Target="../tags/tag319.xml"/><Relationship Id="rId29" Type="http://schemas.openxmlformats.org/officeDocument/2006/relationships/tags" Target="../tags/tag345.xml"/><Relationship Id="rId28" Type="http://schemas.openxmlformats.org/officeDocument/2006/relationships/tags" Target="../tags/tag344.xml"/><Relationship Id="rId27" Type="http://schemas.openxmlformats.org/officeDocument/2006/relationships/tags" Target="../tags/tag343.xml"/><Relationship Id="rId26" Type="http://schemas.openxmlformats.org/officeDocument/2006/relationships/tags" Target="../tags/tag342.xml"/><Relationship Id="rId25" Type="http://schemas.openxmlformats.org/officeDocument/2006/relationships/tags" Target="../tags/tag341.xml"/><Relationship Id="rId24" Type="http://schemas.openxmlformats.org/officeDocument/2006/relationships/tags" Target="../tags/tag340.xml"/><Relationship Id="rId23" Type="http://schemas.openxmlformats.org/officeDocument/2006/relationships/tags" Target="../tags/tag339.xml"/><Relationship Id="rId22" Type="http://schemas.openxmlformats.org/officeDocument/2006/relationships/tags" Target="../tags/tag338.xml"/><Relationship Id="rId21" Type="http://schemas.openxmlformats.org/officeDocument/2006/relationships/tags" Target="../tags/tag337.xml"/><Relationship Id="rId20" Type="http://schemas.openxmlformats.org/officeDocument/2006/relationships/tags" Target="../tags/tag336.xml"/><Relationship Id="rId2" Type="http://schemas.openxmlformats.org/officeDocument/2006/relationships/tags" Target="../tags/tag318.xml"/><Relationship Id="rId19" Type="http://schemas.openxmlformats.org/officeDocument/2006/relationships/tags" Target="../tags/tag335.xml"/><Relationship Id="rId18" Type="http://schemas.openxmlformats.org/officeDocument/2006/relationships/tags" Target="../tags/tag334.xml"/><Relationship Id="rId17" Type="http://schemas.openxmlformats.org/officeDocument/2006/relationships/tags" Target="../tags/tag333.xml"/><Relationship Id="rId16" Type="http://schemas.openxmlformats.org/officeDocument/2006/relationships/tags" Target="../tags/tag332.xml"/><Relationship Id="rId15" Type="http://schemas.openxmlformats.org/officeDocument/2006/relationships/tags" Target="../tags/tag331.xml"/><Relationship Id="rId14" Type="http://schemas.openxmlformats.org/officeDocument/2006/relationships/tags" Target="../tags/tag330.xml"/><Relationship Id="rId13" Type="http://schemas.openxmlformats.org/officeDocument/2006/relationships/tags" Target="../tags/tag329.xml"/><Relationship Id="rId12" Type="http://schemas.openxmlformats.org/officeDocument/2006/relationships/tags" Target="../tags/tag328.xml"/><Relationship Id="rId11" Type="http://schemas.openxmlformats.org/officeDocument/2006/relationships/tags" Target="../tags/tag327.xml"/><Relationship Id="rId10" Type="http://schemas.openxmlformats.org/officeDocument/2006/relationships/tags" Target="../tags/tag326.xml"/><Relationship Id="rId1" Type="http://schemas.openxmlformats.org/officeDocument/2006/relationships/tags" Target="../tags/tag31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8.GIF"/><Relationship Id="rId1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0.png"/><Relationship Id="rId1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tags" Target="../tags/tag387.xml"/><Relationship Id="rId7" Type="http://schemas.openxmlformats.org/officeDocument/2006/relationships/image" Target="../media/image63.png"/><Relationship Id="rId6" Type="http://schemas.openxmlformats.org/officeDocument/2006/relationships/tags" Target="../tags/tag386.xml"/><Relationship Id="rId5" Type="http://schemas.openxmlformats.org/officeDocument/2006/relationships/image" Target="../media/image62.png"/><Relationship Id="rId4" Type="http://schemas.openxmlformats.org/officeDocument/2006/relationships/tags" Target="../tags/tag385.xml"/><Relationship Id="rId3" Type="http://schemas.openxmlformats.org/officeDocument/2006/relationships/image" Target="../media/image61.png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397.xml"/><Relationship Id="rId21" Type="http://schemas.openxmlformats.org/officeDocument/2006/relationships/tags" Target="../tags/tag396.xml"/><Relationship Id="rId20" Type="http://schemas.openxmlformats.org/officeDocument/2006/relationships/tags" Target="../tags/tag395.xml"/><Relationship Id="rId2" Type="http://schemas.openxmlformats.org/officeDocument/2006/relationships/tags" Target="../tags/tag384.xml"/><Relationship Id="rId19" Type="http://schemas.openxmlformats.org/officeDocument/2006/relationships/tags" Target="../tags/tag394.xml"/><Relationship Id="rId18" Type="http://schemas.openxmlformats.org/officeDocument/2006/relationships/tags" Target="../tags/tag393.xml"/><Relationship Id="rId17" Type="http://schemas.openxmlformats.org/officeDocument/2006/relationships/tags" Target="../tags/tag392.xml"/><Relationship Id="rId16" Type="http://schemas.openxmlformats.org/officeDocument/2006/relationships/tags" Target="../tags/tag391.xml"/><Relationship Id="rId15" Type="http://schemas.openxmlformats.org/officeDocument/2006/relationships/image" Target="../media/image67.png"/><Relationship Id="rId14" Type="http://schemas.openxmlformats.org/officeDocument/2006/relationships/tags" Target="../tags/tag390.xml"/><Relationship Id="rId13" Type="http://schemas.openxmlformats.org/officeDocument/2006/relationships/image" Target="../media/image66.png"/><Relationship Id="rId12" Type="http://schemas.openxmlformats.org/officeDocument/2006/relationships/tags" Target="../tags/tag389.xml"/><Relationship Id="rId11" Type="http://schemas.openxmlformats.org/officeDocument/2006/relationships/image" Target="../media/image65.png"/><Relationship Id="rId10" Type="http://schemas.openxmlformats.org/officeDocument/2006/relationships/tags" Target="../tags/tag388.xml"/><Relationship Id="rId1" Type="http://schemas.openxmlformats.org/officeDocument/2006/relationships/tags" Target="../tags/tag38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188.xml"/><Relationship Id="rId6" Type="http://schemas.openxmlformats.org/officeDocument/2006/relationships/image" Target="../media/image3.png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image" Target="../media/image2.GIF"/><Relationship Id="rId1" Type="http://schemas.openxmlformats.org/officeDocument/2006/relationships/tags" Target="../tags/tag18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image" Target="../media/image7.png"/><Relationship Id="rId7" Type="http://schemas.openxmlformats.org/officeDocument/2006/relationships/tags" Target="../tags/tag192.xml"/><Relationship Id="rId6" Type="http://schemas.openxmlformats.org/officeDocument/2006/relationships/image" Target="../media/image6.png"/><Relationship Id="rId5" Type="http://schemas.openxmlformats.org/officeDocument/2006/relationships/tags" Target="../tags/tag191.xml"/><Relationship Id="rId4" Type="http://schemas.openxmlformats.org/officeDocument/2006/relationships/image" Target="../media/image5.png"/><Relationship Id="rId3" Type="http://schemas.openxmlformats.org/officeDocument/2006/relationships/tags" Target="../tags/tag190.xml"/><Relationship Id="rId2" Type="http://schemas.openxmlformats.org/officeDocument/2006/relationships/image" Target="../media/image4.png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tags" Target="../tags/tag18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image" Target="../media/image8.png"/><Relationship Id="rId2" Type="http://schemas.openxmlformats.org/officeDocument/2006/relationships/tags" Target="../tags/tag198.xml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209.xml"/><Relationship Id="rId15" Type="http://schemas.openxmlformats.org/officeDocument/2006/relationships/tags" Target="../tags/tag208.xml"/><Relationship Id="rId14" Type="http://schemas.openxmlformats.org/officeDocument/2006/relationships/tags" Target="../tags/tag207.xml"/><Relationship Id="rId13" Type="http://schemas.openxmlformats.org/officeDocument/2006/relationships/tags" Target="../tags/tag206.xml"/><Relationship Id="rId12" Type="http://schemas.openxmlformats.org/officeDocument/2006/relationships/image" Target="../media/image10.png"/><Relationship Id="rId11" Type="http://schemas.openxmlformats.org/officeDocument/2006/relationships/tags" Target="../tags/tag205.xml"/><Relationship Id="rId10" Type="http://schemas.openxmlformats.org/officeDocument/2006/relationships/image" Target="../media/image9.emf"/><Relationship Id="rId1" Type="http://schemas.openxmlformats.org/officeDocument/2006/relationships/tags" Target="../tags/tag19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image" Target="../media/image14.png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224.xml"/><Relationship Id="rId15" Type="http://schemas.openxmlformats.org/officeDocument/2006/relationships/tags" Target="../tags/tag223.xml"/><Relationship Id="rId14" Type="http://schemas.openxmlformats.org/officeDocument/2006/relationships/tags" Target="../tags/tag222.xml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tags" Target="../tags/tag221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image" Target="../media/image23.png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image" Target="../media/image22.png"/><Relationship Id="rId3" Type="http://schemas.openxmlformats.org/officeDocument/2006/relationships/tags" Target="../tags/tag226.xml"/><Relationship Id="rId2" Type="http://schemas.openxmlformats.org/officeDocument/2006/relationships/image" Target="../media/image21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22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13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2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标题 8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40970" y="216535"/>
            <a:ext cx="11793855" cy="49149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u="none" strike="noStrike" kern="1200" cap="none" spc="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solidFill>
                  <a:schemeClr val="tx1"/>
                </a:solidFill>
                <a:latin typeface="+mj-lt"/>
                <a:ea typeface="黑体" panose="02010609060101010101" charset="-122"/>
                <a:cs typeface="+mj-lt"/>
              </a:rPr>
              <a:t>ESCAP/WMO Typhoon Committee 18</a:t>
            </a:r>
            <a:r>
              <a:rPr lang="en-US" altLang="zh-CN" baseline="30000" dirty="0">
                <a:solidFill>
                  <a:schemeClr val="tx1"/>
                </a:solidFill>
                <a:latin typeface="+mj-lt"/>
                <a:ea typeface="黑体" panose="02010609060101010101" charset="-122"/>
                <a:cs typeface="+mj-lt"/>
              </a:rPr>
              <a:t>th</a:t>
            </a:r>
            <a:r>
              <a:rPr lang="en-US" altLang="zh-CN" dirty="0">
                <a:solidFill>
                  <a:schemeClr val="tx1"/>
                </a:solidFill>
                <a:latin typeface="+mj-lt"/>
                <a:ea typeface="黑体" panose="02010609060101010101" charset="-122"/>
                <a:cs typeface="+mj-lt"/>
              </a:rPr>
              <a:t> IWS/ 4</a:t>
            </a:r>
            <a:r>
              <a:rPr lang="en-US" altLang="zh-CN" baseline="30000" dirty="0">
                <a:solidFill>
                  <a:schemeClr val="tx1"/>
                </a:solidFill>
                <a:latin typeface="+mj-lt"/>
                <a:ea typeface="黑体" panose="02010609060101010101" charset="-122"/>
                <a:cs typeface="+mj-lt"/>
              </a:rPr>
              <a:t>th</a:t>
            </a:r>
            <a:r>
              <a:rPr lang="en-US" altLang="zh-CN" dirty="0">
                <a:solidFill>
                  <a:schemeClr val="tx1"/>
                </a:solidFill>
                <a:latin typeface="+mj-lt"/>
                <a:ea typeface="黑体" panose="02010609060101010101" charset="-122"/>
                <a:cs typeface="+mj-lt"/>
              </a:rPr>
              <a:t> TRCG                                              Bangkok, Thailand</a:t>
            </a:r>
            <a:endParaRPr lang="en-US" altLang="zh-CN" dirty="0">
              <a:solidFill>
                <a:schemeClr val="tx1"/>
              </a:solidFill>
              <a:latin typeface="+mj-lt"/>
              <a:ea typeface="黑体" panose="02010609060101010101" charset="-122"/>
              <a:cs typeface="+mj-lt"/>
            </a:endParaRPr>
          </a:p>
        </p:txBody>
      </p:sp>
      <p:sp>
        <p:nvSpPr>
          <p:cNvPr id="3" name="标题 2"/>
          <p:cNvSpPr/>
          <p:nvPr>
            <p:custDataLst>
              <p:tags r:id="rId3"/>
            </p:custDataLst>
          </p:nvPr>
        </p:nvSpPr>
        <p:spPr>
          <a:xfrm>
            <a:off x="140335" y="2380615"/>
            <a:ext cx="11921490" cy="1151255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6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en-US" altLang="zh-CN" sz="36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Forecasting of Tropical cyclone Ex-tropical Transition in the Northwestern Pacific</a:t>
            </a:r>
            <a:endParaRPr lang="en-US" altLang="zh-CN" sz="36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66135" y="4447540"/>
            <a:ext cx="59296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Xiang Chunyi*, Wang Qian</a:t>
            </a:r>
            <a:endParaRPr lang="en-US" altLang="zh-CN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National Meteorological Center, </a:t>
            </a:r>
            <a:endParaRPr lang="en-US" altLang="zh-CN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China Meteorological Administration</a:t>
            </a:r>
            <a:endParaRPr lang="en-US" altLang="zh-CN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CN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2023-11-30</a:t>
            </a:r>
            <a:endParaRPr lang="en-US" altLang="zh-CN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C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914400"/>
            <a:ext cx="3645535" cy="406400"/>
          </a:xfrm>
          <a:prstGeom prst="rect">
            <a:avLst/>
          </a:prstGeom>
          <a:solidFill>
            <a:srgbClr val="FFCC00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295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48690" y="4664075"/>
            <a:ext cx="5334000" cy="126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20000"/>
              </a:spcBef>
              <a:buFont typeface="Wingdings" panose="05000000000000000000" charset="0"/>
              <a:buNone/>
            </a:pPr>
            <a:r>
              <a:rPr lang="en-US" altLang="zh-CN" sz="2000" b="1">
                <a:solidFill>
                  <a:srgbClr val="0070C0"/>
                </a:solidFill>
                <a:latin typeface="Calibri" panose="020F0502020204030204" charset="0"/>
              </a:rPr>
              <a:t>Onset of ET:  B &gt; 10 </a:t>
            </a:r>
            <a:endParaRPr lang="en-US" altLang="zh-CN" sz="2000" b="1">
              <a:solidFill>
                <a:srgbClr val="0070C0"/>
              </a:solidFill>
              <a:latin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buFont typeface="Wingdings" panose="05000000000000000000" charset="0"/>
              <a:buNone/>
            </a:pPr>
            <a:r>
              <a:rPr lang="en-US" altLang="zh-CN" sz="2000" b="1">
                <a:solidFill>
                  <a:srgbClr val="0070C0"/>
                </a:solidFill>
                <a:latin typeface="Calibri" panose="020F0502020204030204" charset="0"/>
              </a:rPr>
              <a:t>Completion of ET: B &gt; 10 </a:t>
            </a:r>
            <a:r>
              <a:rPr lang="zh-CN" altLang="en-US" sz="2000" b="1">
                <a:solidFill>
                  <a:srgbClr val="0070C0"/>
                </a:solidFill>
                <a:latin typeface="Calibri" panose="020F0502020204030204" charset="0"/>
              </a:rPr>
              <a:t>，</a:t>
            </a:r>
            <a:r>
              <a:rPr lang="en-US" altLang="zh-CN" sz="2000" b="1">
                <a:solidFill>
                  <a:srgbClr val="0070C0"/>
                </a:solidFill>
                <a:latin typeface="Calibri" panose="020F0502020204030204" charset="0"/>
              </a:rPr>
              <a:t>-V</a:t>
            </a:r>
            <a:r>
              <a:rPr lang="en-US" altLang="zh-CN" sz="2000" b="1" baseline="-25000">
                <a:solidFill>
                  <a:srgbClr val="0070C0"/>
                </a:solidFill>
                <a:latin typeface="Calibri" panose="020F0502020204030204" charset="0"/>
              </a:rPr>
              <a:t>T </a:t>
            </a:r>
            <a:r>
              <a:rPr lang="en-US" altLang="zh-CN" sz="2000" b="1" baseline="30000">
                <a:solidFill>
                  <a:srgbClr val="0070C0"/>
                </a:solidFill>
                <a:latin typeface="Calibri" panose="020F0502020204030204" charset="0"/>
              </a:rPr>
              <a:t>U </a:t>
            </a:r>
            <a:r>
              <a:rPr lang="en-US" altLang="zh-CN" sz="2000" b="1">
                <a:solidFill>
                  <a:srgbClr val="0070C0"/>
                </a:solidFill>
                <a:latin typeface="Calibri" panose="020F0502020204030204" charset="0"/>
              </a:rPr>
              <a:t>&lt; 0 </a:t>
            </a:r>
            <a:r>
              <a:rPr lang="zh-CN" altLang="en-US" sz="2000" b="1">
                <a:solidFill>
                  <a:srgbClr val="0070C0"/>
                </a:solidFill>
                <a:latin typeface="Calibri" panose="020F0502020204030204" charset="0"/>
              </a:rPr>
              <a:t>，</a:t>
            </a:r>
            <a:r>
              <a:rPr lang="en-US" altLang="zh-CN" sz="2000" b="1">
                <a:solidFill>
                  <a:srgbClr val="0070C0"/>
                </a:solidFill>
                <a:latin typeface="Calibri" panose="020F0502020204030204" charset="0"/>
              </a:rPr>
              <a:t>-V</a:t>
            </a:r>
            <a:r>
              <a:rPr lang="en-US" altLang="zh-CN" sz="2000" b="1" baseline="-25000">
                <a:solidFill>
                  <a:srgbClr val="0070C0"/>
                </a:solidFill>
                <a:latin typeface="Calibri" panose="020F0502020204030204" charset="0"/>
              </a:rPr>
              <a:t>T</a:t>
            </a:r>
            <a:r>
              <a:rPr lang="en-US" altLang="zh-CN" sz="2000" b="1" baseline="30000">
                <a:solidFill>
                  <a:srgbClr val="0070C0"/>
                </a:solidFill>
                <a:latin typeface="Calibri" panose="020F0502020204030204" charset="0"/>
              </a:rPr>
              <a:t>L </a:t>
            </a:r>
            <a:r>
              <a:rPr lang="en-US" altLang="zh-CN" sz="2000" b="1">
                <a:solidFill>
                  <a:srgbClr val="0070C0"/>
                </a:solidFill>
                <a:latin typeface="Calibri" panose="020F0502020204030204" charset="0"/>
              </a:rPr>
              <a:t>&lt; 0  </a:t>
            </a:r>
            <a:endParaRPr lang="en-US" altLang="zh-CN" sz="2000" b="1" baseline="30000">
              <a:solidFill>
                <a:srgbClr val="0070C0"/>
              </a:solidFill>
              <a:latin typeface="Calibri" panose="020F0502020204030204" charset="0"/>
            </a:endParaRPr>
          </a:p>
        </p:txBody>
      </p:sp>
      <p:pic>
        <p:nvPicPr>
          <p:cNvPr id="12296" name="Picture 5" descr="B6X8RH}2611$)(R_A)$Q0SI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2637473"/>
            <a:ext cx="3733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05" y="2170430"/>
            <a:ext cx="3962400" cy="327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8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30530" y="871855"/>
            <a:ext cx="9779635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Cyclone Phase Space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 CPS)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zh-CN" sz="1400" i="1">
                <a:latin typeface="Times New Roman" panose="02020603050405020304" charset="0"/>
                <a:cs typeface="Times New Roman" panose="02020603050405020304" charset="0"/>
              </a:rPr>
              <a:t>(Hart, 2003; Evans and Hart, 2003; Hart et al., 2006)</a:t>
            </a:r>
            <a:endParaRPr lang="en-US" altLang="zh-CN" sz="1400" i="1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Two parameter</a:t>
            </a:r>
            <a:r>
              <a:rPr lang="zh-CN" altLang="en-US" sz="20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：</a:t>
            </a:r>
            <a:r>
              <a:rPr lang="en-US" altLang="zh-CN" sz="20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B </a:t>
            </a:r>
            <a:r>
              <a:rPr lang="zh-CN" altLang="zh-CN" sz="20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lang="en-US" altLang="zh-CN" sz="20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Thermal symmetricity- </a:t>
            </a:r>
            <a:r>
              <a:rPr lang="zh-CN" altLang="zh-CN" sz="20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</a:t>
            </a:r>
            <a:r>
              <a:rPr lang="en-US" altLang="zh-CN" sz="20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Asymmetric/symmetric</a:t>
            </a:r>
            <a:r>
              <a:rPr lang="zh-CN" altLang="zh-CN" sz="20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endParaRPr lang="en-US" altLang="zh-CN" sz="20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                    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-V</a:t>
            </a:r>
            <a:r>
              <a:rPr lang="en-US" altLang="zh-CN" sz="2000" b="1" baseline="-25000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zh-CN" sz="2000" b="1" baseline="30000">
                <a:latin typeface="Times New Roman" panose="02020603050405020304" charset="0"/>
                <a:cs typeface="Times New Roman" panose="02020603050405020304" charset="0"/>
              </a:rPr>
              <a:t>U 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altLang="zh-CN" sz="2000" b="1" baseline="3000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-V</a:t>
            </a:r>
            <a:r>
              <a:rPr lang="en-US" altLang="zh-CN" sz="2000" b="1" baseline="-25000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zh-CN" sz="2000" b="1" baseline="30000">
                <a:latin typeface="Times New Roman" panose="02020603050405020304" charset="0"/>
                <a:cs typeface="Times New Roman" panose="02020603050405020304" charset="0"/>
              </a:rPr>
              <a:t>L </a:t>
            </a:r>
            <a:r>
              <a:rPr lang="en-US" altLang="zh-CN" sz="20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(Up/low level thermal winds</a:t>
            </a:r>
            <a:r>
              <a:rPr lang="zh-CN" altLang="en-US" sz="20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</a:t>
            </a:r>
            <a:r>
              <a:rPr lang="en-US" altLang="zh-CN" sz="20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– cold/ warm core).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299" name="Picture 13" descr="Y{JT_PGBM}FT9N}$SO54I~W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3185478"/>
            <a:ext cx="182880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33550" y="2608580"/>
            <a:ext cx="208534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where </a:t>
            </a:r>
            <a:endParaRPr lang="en-US" altLang="zh-CN" sz="20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2301" name="Text Box 1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852535" y="4485640"/>
            <a:ext cx="1524000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  <a:latin typeface="Calibri" panose="020F0502020204030204" charset="0"/>
                <a:ea typeface="黑体" panose="02010609060101010101" charset="-122"/>
              </a:rPr>
              <a:t>Symmetrc</a:t>
            </a:r>
            <a:endParaRPr lang="en-US" altLang="zh-CN">
              <a:solidFill>
                <a:srgbClr val="FF0000"/>
              </a:solidFill>
              <a:latin typeface="Calibri" panose="020F0502020204030204" charset="0"/>
              <a:ea typeface="黑体" panose="02010609060101010101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  <a:latin typeface="Calibri" panose="020F0502020204030204" charset="0"/>
                <a:ea typeface="黑体" panose="02010609060101010101" charset="-122"/>
              </a:rPr>
              <a:t>Warm</a:t>
            </a:r>
            <a:endParaRPr lang="en-US" altLang="zh-CN">
              <a:solidFill>
                <a:srgbClr val="FF0000"/>
              </a:solidFill>
              <a:latin typeface="Calibri" panose="020F0502020204030204" charset="0"/>
              <a:ea typeface="黑体" panose="02010609060101010101" charset="-122"/>
            </a:endParaRPr>
          </a:p>
        </p:txBody>
      </p:sp>
      <p:sp>
        <p:nvSpPr>
          <p:cNvPr id="12302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91705" y="2551430"/>
            <a:ext cx="1752600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>
                <a:solidFill>
                  <a:srgbClr val="000099"/>
                </a:solidFill>
                <a:latin typeface="Calibri" panose="020F0502020204030204" charset="0"/>
                <a:ea typeface="黑体" panose="02010609060101010101" charset="-122"/>
              </a:rPr>
              <a:t>Asymmetric</a:t>
            </a:r>
            <a:endParaRPr lang="en-US" altLang="zh-CN">
              <a:solidFill>
                <a:srgbClr val="000099"/>
              </a:solidFill>
              <a:latin typeface="Calibri" panose="020F0502020204030204" charset="0"/>
              <a:ea typeface="黑体" panose="02010609060101010101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>
                <a:solidFill>
                  <a:srgbClr val="000099"/>
                </a:solidFill>
                <a:latin typeface="Calibri" panose="020F0502020204030204" charset="0"/>
                <a:ea typeface="黑体" panose="02010609060101010101" charset="-122"/>
              </a:rPr>
              <a:t>Cold</a:t>
            </a:r>
            <a:endParaRPr lang="en-US" altLang="zh-CN">
              <a:solidFill>
                <a:srgbClr val="000099"/>
              </a:solidFill>
              <a:latin typeface="Calibri" panose="020F0502020204030204" charset="0"/>
              <a:ea typeface="黑体" panose="02010609060101010101" charset="-122"/>
            </a:endParaRPr>
          </a:p>
        </p:txBody>
      </p:sp>
      <p:sp>
        <p:nvSpPr>
          <p:cNvPr id="30" name="TextBox 2"/>
          <p:cNvSpPr txBox="1"/>
          <p:nvPr>
            <p:custDataLst>
              <p:tags r:id="rId13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Method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15" y="897890"/>
            <a:ext cx="7717155" cy="567944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5" name="TextBox 2"/>
          <p:cNvSpPr txBox="1"/>
          <p:nvPr>
            <p:custDataLst>
              <p:tags r:id="rId3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Statistical analysis of ET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215" y="897890"/>
            <a:ext cx="7717790" cy="567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1915" y="768350"/>
            <a:ext cx="7815580" cy="5537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" name="TextBox 2"/>
          <p:cNvSpPr txBox="1"/>
          <p:nvPr>
            <p:custDataLst>
              <p:tags r:id="rId2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Statistical analysis of ET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0" y="768350"/>
            <a:ext cx="7827010" cy="552386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Statistical analysis of ET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592580" y="875665"/>
            <a:ext cx="7841615" cy="5922645"/>
            <a:chOff x="861599" y="-311400"/>
            <a:chExt cx="10468801" cy="7480800"/>
          </a:xfrm>
        </p:grpSpPr>
        <p:pic>
          <p:nvPicPr>
            <p:cNvPr id="34" name="图片 3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61599" y="-311400"/>
              <a:ext cx="10468801" cy="7480800"/>
            </a:xfrm>
            <a:prstGeom prst="rect">
              <a:avLst/>
            </a:prstGeom>
          </p:spPr>
        </p:pic>
        <p:sp>
          <p:nvSpPr>
            <p:cNvPr id="35" name="矩形 34"/>
            <p:cNvSpPr/>
            <p:nvPr>
              <p:custDataLst>
                <p:tags r:id="rId4"/>
              </p:custDataLst>
            </p:nvPr>
          </p:nvSpPr>
          <p:spPr>
            <a:xfrm>
              <a:off x="4432300" y="1206499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 dirty="0">
                  <a:solidFill>
                    <a:schemeClr val="tx1"/>
                  </a:solidFill>
                </a:rPr>
                <a:t>1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矩形 43"/>
            <p:cNvSpPr/>
            <p:nvPr>
              <p:custDataLst>
                <p:tags r:id="rId5"/>
              </p:custDataLst>
            </p:nvPr>
          </p:nvSpPr>
          <p:spPr>
            <a:xfrm>
              <a:off x="4432300" y="495299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1</a:t>
              </a:r>
              <a:endParaRPr lang="en-US" altLang="zh-CN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矩形 44"/>
            <p:cNvSpPr/>
            <p:nvPr>
              <p:custDataLst>
                <p:tags r:id="rId6"/>
              </p:custDataLst>
            </p:nvPr>
          </p:nvSpPr>
          <p:spPr>
            <a:xfrm>
              <a:off x="5035550" y="1206499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 dirty="0">
                  <a:solidFill>
                    <a:schemeClr val="tx1"/>
                  </a:solidFill>
                </a:rPr>
                <a:t>1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矩形 45"/>
            <p:cNvSpPr/>
            <p:nvPr>
              <p:custDataLst>
                <p:tags r:id="rId7"/>
              </p:custDataLst>
            </p:nvPr>
          </p:nvSpPr>
          <p:spPr>
            <a:xfrm>
              <a:off x="3810000" y="1924049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 dirty="0">
                  <a:solidFill>
                    <a:schemeClr val="tx1"/>
                  </a:solidFill>
                </a:rPr>
                <a:t>1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矩形 46"/>
            <p:cNvSpPr/>
            <p:nvPr>
              <p:custDataLst>
                <p:tags r:id="rId8"/>
              </p:custDataLst>
            </p:nvPr>
          </p:nvSpPr>
          <p:spPr>
            <a:xfrm>
              <a:off x="5651500" y="1206499"/>
              <a:ext cx="596900" cy="69532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2</a:t>
              </a:r>
              <a:endParaRPr lang="en-US" altLang="zh-C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矩形 47"/>
            <p:cNvSpPr/>
            <p:nvPr>
              <p:custDataLst>
                <p:tags r:id="rId9"/>
              </p:custDataLst>
            </p:nvPr>
          </p:nvSpPr>
          <p:spPr>
            <a:xfrm>
              <a:off x="9309100" y="510539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 dirty="0">
                  <a:solidFill>
                    <a:schemeClr val="tx1"/>
                  </a:solidFill>
                </a:rPr>
                <a:t>1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矩形 48"/>
            <p:cNvSpPr/>
            <p:nvPr>
              <p:custDataLst>
                <p:tags r:id="rId10"/>
              </p:custDataLst>
            </p:nvPr>
          </p:nvSpPr>
          <p:spPr>
            <a:xfrm>
              <a:off x="8089900" y="4053839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1</a:t>
              </a:r>
              <a:endParaRPr lang="en-US" altLang="zh-CN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11"/>
              </p:custDataLst>
            </p:nvPr>
          </p:nvSpPr>
          <p:spPr>
            <a:xfrm>
              <a:off x="8712200" y="2619374"/>
              <a:ext cx="596900" cy="695325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矩形 50"/>
            <p:cNvSpPr/>
            <p:nvPr>
              <p:custDataLst>
                <p:tags r:id="rId12"/>
              </p:custDataLst>
            </p:nvPr>
          </p:nvSpPr>
          <p:spPr>
            <a:xfrm>
              <a:off x="8089900" y="2619374"/>
              <a:ext cx="596900" cy="695325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2" name="矩形 51"/>
            <p:cNvSpPr/>
            <p:nvPr>
              <p:custDataLst>
                <p:tags r:id="rId13"/>
              </p:custDataLst>
            </p:nvPr>
          </p:nvSpPr>
          <p:spPr>
            <a:xfrm>
              <a:off x="6257925" y="4053839"/>
              <a:ext cx="596900" cy="695325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3" name="矩形 52"/>
            <p:cNvSpPr/>
            <p:nvPr>
              <p:custDataLst>
                <p:tags r:id="rId14"/>
              </p:custDataLst>
            </p:nvPr>
          </p:nvSpPr>
          <p:spPr>
            <a:xfrm>
              <a:off x="6864350" y="4053839"/>
              <a:ext cx="596900" cy="695325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矩形 53"/>
            <p:cNvSpPr/>
            <p:nvPr>
              <p:custDataLst>
                <p:tags r:id="rId15"/>
              </p:custDataLst>
            </p:nvPr>
          </p:nvSpPr>
          <p:spPr>
            <a:xfrm>
              <a:off x="5651500" y="3333749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 dirty="0">
                  <a:solidFill>
                    <a:schemeClr val="tx1"/>
                  </a:solidFill>
                </a:rPr>
                <a:t>1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矩形 54"/>
            <p:cNvSpPr/>
            <p:nvPr>
              <p:custDataLst>
                <p:tags r:id="rId16"/>
              </p:custDataLst>
            </p:nvPr>
          </p:nvSpPr>
          <p:spPr>
            <a:xfrm>
              <a:off x="7480300" y="2628899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 dirty="0">
                  <a:solidFill>
                    <a:schemeClr val="tx1"/>
                  </a:solidFill>
                </a:rPr>
                <a:t>1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矩形 55"/>
            <p:cNvSpPr/>
            <p:nvPr>
              <p:custDataLst>
                <p:tags r:id="rId17"/>
              </p:custDataLst>
            </p:nvPr>
          </p:nvSpPr>
          <p:spPr>
            <a:xfrm>
              <a:off x="8551862" y="1212882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1.5</a:t>
              </a:r>
              <a:endParaRPr lang="en-US" altLang="zh-C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矩形 56"/>
            <p:cNvSpPr/>
            <p:nvPr>
              <p:custDataLst>
                <p:tags r:id="rId18"/>
              </p:custDataLst>
            </p:nvPr>
          </p:nvSpPr>
          <p:spPr>
            <a:xfrm>
              <a:off x="9315450" y="1206499"/>
              <a:ext cx="596900" cy="695325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矩形 57"/>
            <p:cNvSpPr/>
            <p:nvPr>
              <p:custDataLst>
                <p:tags r:id="rId19"/>
              </p:custDataLst>
            </p:nvPr>
          </p:nvSpPr>
          <p:spPr>
            <a:xfrm>
              <a:off x="5664200" y="1915773"/>
              <a:ext cx="596900" cy="695325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20"/>
              </p:custDataLst>
            </p:nvPr>
          </p:nvSpPr>
          <p:spPr>
            <a:xfrm>
              <a:off x="5041900" y="1915773"/>
              <a:ext cx="596900" cy="695325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矩形 59"/>
            <p:cNvSpPr/>
            <p:nvPr>
              <p:custDataLst>
                <p:tags r:id="rId21"/>
              </p:custDataLst>
            </p:nvPr>
          </p:nvSpPr>
          <p:spPr>
            <a:xfrm>
              <a:off x="5048250" y="2635249"/>
              <a:ext cx="596900" cy="69532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2</a:t>
              </a:r>
              <a:endParaRPr lang="en-US" altLang="zh-C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矩形 60"/>
            <p:cNvSpPr/>
            <p:nvPr>
              <p:custDataLst>
                <p:tags r:id="rId22"/>
              </p:custDataLst>
            </p:nvPr>
          </p:nvSpPr>
          <p:spPr>
            <a:xfrm>
              <a:off x="5651500" y="2635249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 dirty="0">
                  <a:solidFill>
                    <a:schemeClr val="tx1"/>
                  </a:solidFill>
                </a:rPr>
                <a:t>1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2" name="矩形 61"/>
            <p:cNvSpPr/>
            <p:nvPr>
              <p:custDataLst>
                <p:tags r:id="rId23"/>
              </p:custDataLst>
            </p:nvPr>
          </p:nvSpPr>
          <p:spPr>
            <a:xfrm>
              <a:off x="4425950" y="1924049"/>
              <a:ext cx="596900" cy="695325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3</a:t>
              </a:r>
              <a:endParaRPr lang="en-US" altLang="zh-CN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矩形 62"/>
            <p:cNvSpPr/>
            <p:nvPr>
              <p:custDataLst>
                <p:tags r:id="rId24"/>
              </p:custDataLst>
            </p:nvPr>
          </p:nvSpPr>
          <p:spPr>
            <a:xfrm>
              <a:off x="4432300" y="2632073"/>
              <a:ext cx="596900" cy="695325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4</a:t>
              </a:r>
              <a:endParaRPr lang="en-US" altLang="zh-C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矩形 63"/>
            <p:cNvSpPr/>
            <p:nvPr>
              <p:custDataLst>
                <p:tags r:id="rId25"/>
              </p:custDataLst>
            </p:nvPr>
          </p:nvSpPr>
          <p:spPr>
            <a:xfrm>
              <a:off x="8089900" y="1915772"/>
              <a:ext cx="596900" cy="695325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4</a:t>
              </a:r>
              <a:endParaRPr lang="en-US" altLang="zh-CN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矩形 64"/>
            <p:cNvSpPr/>
            <p:nvPr>
              <p:custDataLst>
                <p:tags r:id="rId26"/>
              </p:custDataLst>
            </p:nvPr>
          </p:nvSpPr>
          <p:spPr>
            <a:xfrm>
              <a:off x="7486650" y="1915772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1</a:t>
              </a:r>
              <a:endParaRPr lang="en-US" altLang="zh-CN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6" name="矩形 65"/>
            <p:cNvSpPr/>
            <p:nvPr>
              <p:custDataLst>
                <p:tags r:id="rId27"/>
              </p:custDataLst>
            </p:nvPr>
          </p:nvSpPr>
          <p:spPr>
            <a:xfrm>
              <a:off x="7486650" y="1204890"/>
              <a:ext cx="596900" cy="69532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 dirty="0">
                  <a:solidFill>
                    <a:schemeClr val="tx1"/>
                  </a:solidFill>
                </a:rPr>
                <a:t>2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7" name="矩形 66"/>
            <p:cNvSpPr/>
            <p:nvPr>
              <p:custDataLst>
                <p:tags r:id="rId28"/>
              </p:custDataLst>
            </p:nvPr>
          </p:nvSpPr>
          <p:spPr>
            <a:xfrm>
              <a:off x="6264275" y="2635249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1.5</a:t>
              </a:r>
              <a:endParaRPr lang="en-US" altLang="zh-C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68" name="矩形 67"/>
            <p:cNvSpPr/>
            <p:nvPr>
              <p:custDataLst>
                <p:tags r:id="rId29"/>
              </p:custDataLst>
            </p:nvPr>
          </p:nvSpPr>
          <p:spPr>
            <a:xfrm>
              <a:off x="6877050" y="2636190"/>
              <a:ext cx="596900" cy="695325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3.5</a:t>
              </a:r>
              <a:endParaRPr lang="en-US" altLang="zh-C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矩形 69"/>
            <p:cNvSpPr/>
            <p:nvPr>
              <p:custDataLst>
                <p:tags r:id="rId30"/>
              </p:custDataLst>
            </p:nvPr>
          </p:nvSpPr>
          <p:spPr>
            <a:xfrm>
              <a:off x="6267450" y="1920874"/>
              <a:ext cx="596900" cy="695325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6.5</a:t>
              </a:r>
              <a:endParaRPr lang="en-US" altLang="zh-C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74" name="矩形 73"/>
            <p:cNvSpPr/>
            <p:nvPr>
              <p:custDataLst>
                <p:tags r:id="rId31"/>
              </p:custDataLst>
            </p:nvPr>
          </p:nvSpPr>
          <p:spPr>
            <a:xfrm>
              <a:off x="6264275" y="1216661"/>
              <a:ext cx="596900" cy="69532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1.5</a:t>
              </a:r>
              <a:endParaRPr lang="en-US" altLang="zh-C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75" name="矩形 74"/>
            <p:cNvSpPr/>
            <p:nvPr>
              <p:custDataLst>
                <p:tags r:id="rId32"/>
              </p:custDataLst>
            </p:nvPr>
          </p:nvSpPr>
          <p:spPr>
            <a:xfrm>
              <a:off x="7303442" y="804403"/>
              <a:ext cx="596900" cy="695325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b="1" dirty="0">
                <a:solidFill>
                  <a:schemeClr val="tx1"/>
                </a:solidFill>
              </a:endParaRPr>
            </a:p>
          </p:txBody>
        </p:sp>
        <p:sp>
          <p:nvSpPr>
            <p:cNvPr id="76" name="矩形 75"/>
            <p:cNvSpPr/>
            <p:nvPr>
              <p:custDataLst>
                <p:tags r:id="rId33"/>
              </p:custDataLst>
            </p:nvPr>
          </p:nvSpPr>
          <p:spPr>
            <a:xfrm>
              <a:off x="6873877" y="1216659"/>
              <a:ext cx="596900" cy="695325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5</a:t>
              </a:r>
              <a:endParaRPr lang="en-US" altLang="zh-C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77" name="矩形 76"/>
            <p:cNvSpPr/>
            <p:nvPr>
              <p:custDataLst>
                <p:tags r:id="rId34"/>
              </p:custDataLst>
            </p:nvPr>
          </p:nvSpPr>
          <p:spPr>
            <a:xfrm>
              <a:off x="6875463" y="1920535"/>
              <a:ext cx="596900" cy="695325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6</a:t>
              </a:r>
              <a:endParaRPr lang="en-US" altLang="zh-CN" sz="14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20" y="3675380"/>
            <a:ext cx="3999865" cy="283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4590"/>
            <a:ext cx="3957320" cy="280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510" y="3704590"/>
            <a:ext cx="3959225" cy="28035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001395" y="6489700"/>
            <a:ext cx="195389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Spring(MAM)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4971415" y="6508115"/>
            <a:ext cx="197167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Summer(JJA)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9210040" y="6489700"/>
            <a:ext cx="202565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Autumn(SON)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aphicFrame>
        <p:nvGraphicFramePr>
          <p:cNvPr id="10" name="图表 9"/>
          <p:cNvGraphicFramePr/>
          <p:nvPr>
            <p:custDataLst>
              <p:tags r:id="rId10"/>
            </p:custDataLst>
          </p:nvPr>
        </p:nvGraphicFramePr>
        <p:xfrm>
          <a:off x="5948045" y="902335"/>
          <a:ext cx="4826000" cy="2526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椭圆 10"/>
          <p:cNvSpPr/>
          <p:nvPr/>
        </p:nvSpPr>
        <p:spPr>
          <a:xfrm>
            <a:off x="9015730" y="1430655"/>
            <a:ext cx="1078230" cy="88773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257935" y="760095"/>
            <a:ext cx="3108960" cy="25273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0680" y="2517140"/>
            <a:ext cx="2373629" cy="685166"/>
            <a:chOff x="4896397" y="2375946"/>
            <a:chExt cx="2776973" cy="880951"/>
          </a:xfrm>
        </p:grpSpPr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5676445" y="2427383"/>
              <a:ext cx="1996925" cy="829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b="1" dirty="0">
                  <a:ea typeface="黑体" panose="02010609060101010101" charset="-122"/>
                </a:rPr>
                <a:t>East Pattern</a:t>
              </a:r>
              <a:endParaRPr lang="en-US" b="1" dirty="0">
                <a:ea typeface="黑体" panose="02010609060101010101" charset="-122"/>
              </a:endParaRPr>
            </a:p>
            <a:p>
              <a:pPr algn="ctr"/>
              <a:r>
                <a:rPr lang="en-US" altLang="zh-CN" b="1" dirty="0">
                  <a:ea typeface="黑体" panose="02010609060101010101" charset="-122"/>
                </a:rPr>
                <a:t>(72%)</a:t>
              </a:r>
              <a:endParaRPr lang="zh-CN" altLang="en-US" b="1" dirty="0">
                <a:ea typeface="黑体" panose="02010609060101010101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896397" y="2375946"/>
              <a:ext cx="880926" cy="880926"/>
              <a:chOff x="3950427" y="3564664"/>
              <a:chExt cx="880926" cy="880926"/>
            </a:xfrm>
          </p:grpSpPr>
          <p:sp>
            <p:nvSpPr>
              <p:cNvPr id="15" name="Oval 24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950427" y="3564664"/>
                <a:ext cx="880926" cy="880926"/>
              </a:xfrm>
              <a:prstGeom prst="ellipse">
                <a:avLst/>
              </a:prstGeom>
              <a:solidFill>
                <a:srgbClr val="FF99CC">
                  <a:alpha val="60001"/>
                </a:srgbClr>
              </a:solidFill>
              <a:ln w="9525">
                <a:solidFill>
                  <a:srgbClr val="FF00FF"/>
                </a:solidFill>
                <a:prstDash val="sysDot"/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p>
                <a:endParaRPr lang="zh-CN" altLang="en-US"/>
              </a:p>
            </p:txBody>
          </p:sp>
          <p:grpSp>
            <p:nvGrpSpPr>
              <p:cNvPr id="16" name="Group 25"/>
              <p:cNvGrpSpPr/>
              <p:nvPr/>
            </p:nvGrpSpPr>
            <p:grpSpPr bwMode="auto">
              <a:xfrm>
                <a:off x="4300538" y="3819525"/>
                <a:ext cx="203200" cy="371475"/>
                <a:chOff x="4863" y="3366"/>
                <a:chExt cx="128" cy="234"/>
              </a:xfrm>
            </p:grpSpPr>
            <p:sp>
              <p:nvSpPr>
                <p:cNvPr id="17" name="Oval 26"/>
                <p:cNvSpPr>
                  <a:spLocks noChangeArrowheads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4888" y="3444"/>
                  <a:ext cx="72" cy="74"/>
                </a:xfrm>
                <a:prstGeom prst="ellipse">
                  <a:avLst/>
                </a:prstGeom>
                <a:noFill/>
                <a:ln w="6350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p>
                  <a:endParaRPr lang="zh-CN" altLang="en-US"/>
                </a:p>
              </p:txBody>
            </p:sp>
            <p:sp>
              <p:nvSpPr>
                <p:cNvPr id="18" name="Freeform 27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887" y="3366"/>
                  <a:ext cx="104" cy="84"/>
                </a:xfrm>
                <a:custGeom>
                  <a:avLst/>
                  <a:gdLst>
                    <a:gd name="T0" fmla="*/ 0 w 144"/>
                    <a:gd name="T1" fmla="*/ 96 h 96"/>
                    <a:gd name="T2" fmla="*/ 144 w 144"/>
                    <a:gd name="T3" fmla="*/ 0 h 96"/>
                    <a:gd name="T4" fmla="*/ 96 w 144"/>
                    <a:gd name="T5" fmla="*/ 96 h 96"/>
                    <a:gd name="T6" fmla="*/ 0 w 144"/>
                    <a:gd name="T7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4" h="96">
                      <a:moveTo>
                        <a:pt x="0" y="96"/>
                      </a:moveTo>
                      <a:lnTo>
                        <a:pt x="144" y="0"/>
                      </a:lnTo>
                      <a:lnTo>
                        <a:pt x="96" y="96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" name="Freeform 28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 flipH="1" flipV="1">
                  <a:off x="4863" y="3516"/>
                  <a:ext cx="104" cy="84"/>
                </a:xfrm>
                <a:custGeom>
                  <a:avLst/>
                  <a:gdLst>
                    <a:gd name="T0" fmla="*/ 0 w 144"/>
                    <a:gd name="T1" fmla="*/ 96 h 96"/>
                    <a:gd name="T2" fmla="*/ 144 w 144"/>
                    <a:gd name="T3" fmla="*/ 0 h 96"/>
                    <a:gd name="T4" fmla="*/ 96 w 144"/>
                    <a:gd name="T5" fmla="*/ 96 h 96"/>
                    <a:gd name="T6" fmla="*/ 0 w 144"/>
                    <a:gd name="T7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4" h="96">
                      <a:moveTo>
                        <a:pt x="0" y="96"/>
                      </a:moveTo>
                      <a:lnTo>
                        <a:pt x="144" y="0"/>
                      </a:lnTo>
                      <a:lnTo>
                        <a:pt x="96" y="96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  <p:grpSp>
        <p:nvGrpSpPr>
          <p:cNvPr id="29" name="组合 28"/>
          <p:cNvGrpSpPr/>
          <p:nvPr/>
        </p:nvGrpSpPr>
        <p:grpSpPr>
          <a:xfrm>
            <a:off x="71122" y="2212340"/>
            <a:ext cx="1943098" cy="709295"/>
            <a:chOff x="886207" y="2251981"/>
            <a:chExt cx="2523157" cy="880926"/>
          </a:xfrm>
        </p:grpSpPr>
        <p:grpSp>
          <p:nvGrpSpPr>
            <p:cNvPr id="20" name="组合 19"/>
            <p:cNvGrpSpPr/>
            <p:nvPr/>
          </p:nvGrpSpPr>
          <p:grpSpPr>
            <a:xfrm>
              <a:off x="2528438" y="2251981"/>
              <a:ext cx="880926" cy="880926"/>
              <a:chOff x="3950427" y="3564664"/>
              <a:chExt cx="880926" cy="880926"/>
            </a:xfrm>
          </p:grpSpPr>
          <p:sp>
            <p:nvSpPr>
              <p:cNvPr id="21" name="Oval 24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950427" y="3564664"/>
                <a:ext cx="880926" cy="880926"/>
              </a:xfrm>
              <a:prstGeom prst="ellipse">
                <a:avLst/>
              </a:prstGeom>
              <a:solidFill>
                <a:srgbClr val="FF99CC">
                  <a:alpha val="60001"/>
                </a:srgbClr>
              </a:solidFill>
              <a:ln w="9525">
                <a:solidFill>
                  <a:srgbClr val="FF00FF"/>
                </a:solidFill>
                <a:prstDash val="sysDot"/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p>
                <a:endParaRPr lang="zh-CN" altLang="en-US"/>
              </a:p>
            </p:txBody>
          </p:sp>
          <p:grpSp>
            <p:nvGrpSpPr>
              <p:cNvPr id="22" name="Group 25"/>
              <p:cNvGrpSpPr/>
              <p:nvPr/>
            </p:nvGrpSpPr>
            <p:grpSpPr bwMode="auto">
              <a:xfrm>
                <a:off x="4300538" y="3819525"/>
                <a:ext cx="203200" cy="371475"/>
                <a:chOff x="4863" y="3366"/>
                <a:chExt cx="128" cy="234"/>
              </a:xfrm>
            </p:grpSpPr>
            <p:sp>
              <p:nvSpPr>
                <p:cNvPr id="23" name="Oval 26"/>
                <p:cNvSpPr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888" y="3444"/>
                  <a:ext cx="72" cy="74"/>
                </a:xfrm>
                <a:prstGeom prst="ellipse">
                  <a:avLst/>
                </a:prstGeom>
                <a:noFill/>
                <a:ln w="6350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p>
                  <a:endParaRPr lang="zh-CN" altLang="en-US"/>
                </a:p>
              </p:txBody>
            </p:sp>
            <p:sp>
              <p:nvSpPr>
                <p:cNvPr id="24" name="Freeform 27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887" y="3366"/>
                  <a:ext cx="104" cy="84"/>
                </a:xfrm>
                <a:custGeom>
                  <a:avLst/>
                  <a:gdLst>
                    <a:gd name="T0" fmla="*/ 0 w 144"/>
                    <a:gd name="T1" fmla="*/ 96 h 96"/>
                    <a:gd name="T2" fmla="*/ 144 w 144"/>
                    <a:gd name="T3" fmla="*/ 0 h 96"/>
                    <a:gd name="T4" fmla="*/ 96 w 144"/>
                    <a:gd name="T5" fmla="*/ 96 h 96"/>
                    <a:gd name="T6" fmla="*/ 0 w 144"/>
                    <a:gd name="T7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4" h="96">
                      <a:moveTo>
                        <a:pt x="0" y="96"/>
                      </a:moveTo>
                      <a:lnTo>
                        <a:pt x="144" y="0"/>
                      </a:lnTo>
                      <a:lnTo>
                        <a:pt x="96" y="96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5" name="Freeform 28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 flipH="1" flipV="1">
                  <a:off x="4863" y="3516"/>
                  <a:ext cx="104" cy="84"/>
                </a:xfrm>
                <a:custGeom>
                  <a:avLst/>
                  <a:gdLst>
                    <a:gd name="T0" fmla="*/ 0 w 144"/>
                    <a:gd name="T1" fmla="*/ 96 h 96"/>
                    <a:gd name="T2" fmla="*/ 144 w 144"/>
                    <a:gd name="T3" fmla="*/ 0 h 96"/>
                    <a:gd name="T4" fmla="*/ 96 w 144"/>
                    <a:gd name="T5" fmla="*/ 96 h 96"/>
                    <a:gd name="T6" fmla="*/ 0 w 144"/>
                    <a:gd name="T7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4" h="96">
                      <a:moveTo>
                        <a:pt x="0" y="96"/>
                      </a:moveTo>
                      <a:lnTo>
                        <a:pt x="144" y="0"/>
                      </a:lnTo>
                      <a:lnTo>
                        <a:pt x="96" y="96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p>
                  <a:endParaRPr lang="zh-CN" altLang="en-US"/>
                </a:p>
              </p:txBody>
            </p:sp>
          </p:grpSp>
        </p:grpSp>
        <p:sp>
          <p:nvSpPr>
            <p:cNvPr id="27" name="文本框 26"/>
            <p:cNvSpPr txBox="1"/>
            <p:nvPr>
              <p:custDataLst>
                <p:tags r:id="rId22"/>
              </p:custDataLst>
            </p:nvPr>
          </p:nvSpPr>
          <p:spPr>
            <a:xfrm>
              <a:off x="886207" y="2251981"/>
              <a:ext cx="2145510" cy="801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b="1" dirty="0">
                  <a:ea typeface="黑体" panose="02010609060101010101" charset="-122"/>
                </a:rPr>
                <a:t>West Pattern</a:t>
              </a:r>
              <a:endParaRPr lang="en-US" altLang="zh-CN" b="1" dirty="0">
                <a:ea typeface="黑体" panose="02010609060101010101" charset="-122"/>
              </a:endParaRPr>
            </a:p>
            <a:p>
              <a:pPr algn="ctr"/>
              <a:r>
                <a:rPr lang="en-US" altLang="zh-CN" b="1" dirty="0">
                  <a:ea typeface="黑体" panose="02010609060101010101" charset="-122"/>
                </a:rPr>
                <a:t>(10.5%)</a:t>
              </a:r>
              <a:endParaRPr lang="zh-CN" altLang="en-US" b="1" dirty="0">
                <a:ea typeface="黑体" panose="02010609060101010101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335405" y="3170555"/>
            <a:ext cx="1791970" cy="1384935"/>
            <a:chOff x="3016021" y="3452168"/>
            <a:chExt cx="2080134" cy="1713950"/>
          </a:xfrm>
        </p:grpSpPr>
        <p:grpSp>
          <p:nvGrpSpPr>
            <p:cNvPr id="28" name="组合 27"/>
            <p:cNvGrpSpPr/>
            <p:nvPr/>
          </p:nvGrpSpPr>
          <p:grpSpPr>
            <a:xfrm>
              <a:off x="3845652" y="3452168"/>
              <a:ext cx="880926" cy="880926"/>
              <a:chOff x="3950427" y="3564664"/>
              <a:chExt cx="880926" cy="880926"/>
            </a:xfrm>
          </p:grpSpPr>
          <p:sp>
            <p:nvSpPr>
              <p:cNvPr id="31" name="Oval 24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950427" y="3564664"/>
                <a:ext cx="880926" cy="880926"/>
              </a:xfrm>
              <a:prstGeom prst="ellipse">
                <a:avLst/>
              </a:prstGeom>
              <a:solidFill>
                <a:srgbClr val="FF99CC">
                  <a:alpha val="60001"/>
                </a:srgbClr>
              </a:solidFill>
              <a:ln w="9525">
                <a:solidFill>
                  <a:srgbClr val="FF00FF"/>
                </a:solidFill>
                <a:prstDash val="sysDot"/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p>
                <a:endParaRPr lang="zh-CN" altLang="en-US"/>
              </a:p>
            </p:txBody>
          </p:sp>
          <p:grpSp>
            <p:nvGrpSpPr>
              <p:cNvPr id="32" name="Group 25"/>
              <p:cNvGrpSpPr/>
              <p:nvPr/>
            </p:nvGrpSpPr>
            <p:grpSpPr bwMode="auto">
              <a:xfrm>
                <a:off x="4300538" y="3819525"/>
                <a:ext cx="203200" cy="371475"/>
                <a:chOff x="4863" y="3366"/>
                <a:chExt cx="128" cy="234"/>
              </a:xfrm>
            </p:grpSpPr>
            <p:sp>
              <p:nvSpPr>
                <p:cNvPr id="33" name="Oval 26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4888" y="3444"/>
                  <a:ext cx="72" cy="74"/>
                </a:xfrm>
                <a:prstGeom prst="ellipse">
                  <a:avLst/>
                </a:prstGeom>
                <a:noFill/>
                <a:ln w="6350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p>
                  <a:endParaRPr lang="zh-CN" altLang="en-US"/>
                </a:p>
              </p:txBody>
            </p:sp>
            <p:sp>
              <p:nvSpPr>
                <p:cNvPr id="34" name="Freeform 27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4887" y="3366"/>
                  <a:ext cx="104" cy="84"/>
                </a:xfrm>
                <a:custGeom>
                  <a:avLst/>
                  <a:gdLst>
                    <a:gd name="T0" fmla="*/ 0 w 144"/>
                    <a:gd name="T1" fmla="*/ 96 h 96"/>
                    <a:gd name="T2" fmla="*/ 144 w 144"/>
                    <a:gd name="T3" fmla="*/ 0 h 96"/>
                    <a:gd name="T4" fmla="*/ 96 w 144"/>
                    <a:gd name="T5" fmla="*/ 96 h 96"/>
                    <a:gd name="T6" fmla="*/ 0 w 144"/>
                    <a:gd name="T7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4" h="96">
                      <a:moveTo>
                        <a:pt x="0" y="96"/>
                      </a:moveTo>
                      <a:lnTo>
                        <a:pt x="144" y="0"/>
                      </a:lnTo>
                      <a:lnTo>
                        <a:pt x="96" y="96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5" name="Freeform 28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 flipH="1" flipV="1">
                  <a:off x="4863" y="3516"/>
                  <a:ext cx="104" cy="84"/>
                </a:xfrm>
                <a:custGeom>
                  <a:avLst/>
                  <a:gdLst>
                    <a:gd name="T0" fmla="*/ 0 w 144"/>
                    <a:gd name="T1" fmla="*/ 96 h 96"/>
                    <a:gd name="T2" fmla="*/ 144 w 144"/>
                    <a:gd name="T3" fmla="*/ 0 h 96"/>
                    <a:gd name="T4" fmla="*/ 96 w 144"/>
                    <a:gd name="T5" fmla="*/ 96 h 96"/>
                    <a:gd name="T6" fmla="*/ 0 w 144"/>
                    <a:gd name="T7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4" h="96">
                      <a:moveTo>
                        <a:pt x="0" y="96"/>
                      </a:moveTo>
                      <a:lnTo>
                        <a:pt x="144" y="0"/>
                      </a:lnTo>
                      <a:lnTo>
                        <a:pt x="96" y="96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p>
                  <a:endParaRPr lang="zh-CN" altLang="en-US"/>
                </a:p>
              </p:txBody>
            </p:sp>
          </p:grpSp>
        </p:grpSp>
        <p:sp>
          <p:nvSpPr>
            <p:cNvPr id="36" name="文本框 35"/>
            <p:cNvSpPr txBox="1"/>
            <p:nvPr>
              <p:custDataLst>
                <p:tags r:id="rId27"/>
              </p:custDataLst>
            </p:nvPr>
          </p:nvSpPr>
          <p:spPr>
            <a:xfrm>
              <a:off x="3016021" y="4367689"/>
              <a:ext cx="2080134" cy="798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 dirty="0">
                  <a:ea typeface="黑体" panose="02010609060101010101" charset="-122"/>
                </a:rPr>
                <a:t>South Pattern</a:t>
              </a:r>
              <a:endParaRPr lang="en-US" altLang="zh-CN" b="1" dirty="0">
                <a:ea typeface="黑体" panose="02010609060101010101" charset="-122"/>
              </a:endParaRPr>
            </a:p>
            <a:p>
              <a:pPr algn="ctr"/>
              <a:r>
                <a:rPr lang="en-US" altLang="zh-CN" b="1" dirty="0">
                  <a:ea typeface="黑体" panose="02010609060101010101" charset="-122"/>
                </a:rPr>
                <a:t>(17.5%)</a:t>
              </a:r>
              <a:endParaRPr lang="zh-CN" altLang="en-US" b="1" dirty="0">
                <a:ea typeface="黑体" panose="02010609060101010101" charset="-122"/>
              </a:endParaRPr>
            </a:p>
          </p:txBody>
        </p:sp>
      </p:grpSp>
      <p:sp>
        <p:nvSpPr>
          <p:cNvPr id="37" name="TextBox 2"/>
          <p:cNvSpPr txBox="1"/>
          <p:nvPr>
            <p:custDataLst>
              <p:tags r:id="rId28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Statistical analysis of ET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35" y="1237615"/>
            <a:ext cx="4497070" cy="270065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2893695" y="4179570"/>
            <a:ext cx="5165090" cy="24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70C0"/>
                </a:solidFill>
                <a:latin typeface="Calibri" panose="020F0502020204030204" charset="0"/>
                <a:ea typeface="黑体" panose="02010609060101010101" charset="-122"/>
              </a:rPr>
              <a:t>Interaction with westerly through (dry air)</a:t>
            </a:r>
            <a:endParaRPr lang="en-US" b="1">
              <a:solidFill>
                <a:srgbClr val="0070C0"/>
              </a:solidFill>
              <a:latin typeface="Calibri" panose="020F0502020204030204" charset="0"/>
              <a:ea typeface="黑体" panose="02010609060101010101" charset="-122"/>
            </a:endParaRPr>
          </a:p>
        </p:txBody>
      </p:sp>
      <p:grpSp>
        <p:nvGrpSpPr>
          <p:cNvPr id="30" name="Group 52"/>
          <p:cNvGrpSpPr/>
          <p:nvPr/>
        </p:nvGrpSpPr>
        <p:grpSpPr bwMode="auto">
          <a:xfrm>
            <a:off x="792480" y="4706620"/>
            <a:ext cx="10189845" cy="2152650"/>
            <a:chOff x="118" y="948"/>
            <a:chExt cx="5546" cy="1356"/>
          </a:xfrm>
        </p:grpSpPr>
        <p:pic>
          <p:nvPicPr>
            <p:cNvPr id="31" name="Picture 24" descr="9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9"/>
            <a:stretch>
              <a:fillRect/>
            </a:stretch>
          </p:blipFill>
          <p:spPr bwMode="auto">
            <a:xfrm>
              <a:off x="4534" y="948"/>
              <a:ext cx="1130" cy="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5" descr="7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9"/>
            <a:stretch>
              <a:fillRect/>
            </a:stretch>
          </p:blipFill>
          <p:spPr bwMode="auto">
            <a:xfrm>
              <a:off x="3452" y="948"/>
              <a:ext cx="1130" cy="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6" descr="5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9"/>
            <a:stretch>
              <a:fillRect/>
            </a:stretch>
          </p:blipFill>
          <p:spPr bwMode="auto">
            <a:xfrm>
              <a:off x="2374" y="948"/>
              <a:ext cx="1130" cy="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7" descr="3"/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9"/>
            <a:stretch>
              <a:fillRect/>
            </a:stretch>
          </p:blipFill>
          <p:spPr bwMode="auto">
            <a:xfrm>
              <a:off x="1292" y="948"/>
              <a:ext cx="1130" cy="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8" descr="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" y="948"/>
              <a:ext cx="1212" cy="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1122680" y="4420870"/>
            <a:ext cx="153098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latin typeface="Calibri" panose="020F0502020204030204" charset="0"/>
                <a:ea typeface="黑体" panose="02010609060101010101" charset="-122"/>
              </a:rPr>
              <a:t>Day - 1</a:t>
            </a:r>
            <a:endParaRPr lang="en-US" sz="1600" b="1">
              <a:latin typeface="Calibri" panose="020F0502020204030204" charset="0"/>
              <a:ea typeface="黑体" panose="02010609060101010101" charset="-122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3490595" y="4422140"/>
            <a:ext cx="1065530" cy="28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Calibri" panose="020F0502020204030204" charset="0"/>
                <a:ea typeface="黑体" panose="02010609060101010101" charset="-122"/>
              </a:rPr>
              <a:t>Day - 2 </a:t>
            </a:r>
            <a:endParaRPr lang="en-US" sz="1600" b="1">
              <a:latin typeface="Calibri" panose="020F0502020204030204" charset="0"/>
              <a:ea typeface="黑体" panose="02010609060101010101" charset="-122"/>
            </a:endParaRP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5379720" y="4420870"/>
            <a:ext cx="123761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latin typeface="Calibri" panose="020F0502020204030204" charset="0"/>
                <a:ea typeface="黑体" panose="02010609060101010101" charset="-122"/>
              </a:rPr>
              <a:t>Day -3</a:t>
            </a:r>
            <a:endParaRPr lang="en-US" sz="1600" b="1">
              <a:latin typeface="Calibri" panose="020F0502020204030204" charset="0"/>
              <a:ea typeface="黑体" panose="02010609060101010101" charset="-122"/>
            </a:endParaRP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7369175" y="4420870"/>
            <a:ext cx="9652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latin typeface="Calibri" panose="020F0502020204030204" charset="0"/>
                <a:ea typeface="黑体" panose="02010609060101010101" charset="-122"/>
              </a:rPr>
              <a:t>Day - 4</a:t>
            </a:r>
            <a:endParaRPr lang="en-US" sz="1600" b="1">
              <a:latin typeface="Calibri" panose="020F0502020204030204" charset="0"/>
              <a:ea typeface="黑体" panose="02010609060101010101" charset="-122"/>
            </a:endParaRP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9375140" y="4420780"/>
            <a:ext cx="99060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latin typeface="Calibri" panose="020F0502020204030204" charset="0"/>
                <a:ea typeface="黑体" panose="02010609060101010101" charset="-122"/>
              </a:rPr>
              <a:t>Day - 5</a:t>
            </a:r>
            <a:endParaRPr lang="en-US" sz="1600" b="1">
              <a:latin typeface="Calibri" panose="020F0502020204030204" charset="0"/>
              <a:ea typeface="黑体" panose="02010609060101010101" charset="-122"/>
            </a:endParaRPr>
          </a:p>
        </p:txBody>
      </p:sp>
      <p:sp>
        <p:nvSpPr>
          <p:cNvPr id="41" name="Freeform 53"/>
          <p:cNvSpPr/>
          <p:nvPr/>
        </p:nvSpPr>
        <p:spPr bwMode="auto">
          <a:xfrm rot="-995240">
            <a:off x="1955165" y="5589270"/>
            <a:ext cx="135890" cy="100330"/>
          </a:xfrm>
          <a:custGeom>
            <a:avLst/>
            <a:gdLst>
              <a:gd name="T0" fmla="*/ 288 w 288"/>
              <a:gd name="T1" fmla="*/ 0 h 112"/>
              <a:gd name="T2" fmla="*/ 144 w 288"/>
              <a:gd name="T3" fmla="*/ 96 h 112"/>
              <a:gd name="T4" fmla="*/ 0 w 288"/>
              <a:gd name="T5" fmla="*/ 9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112">
                <a:moveTo>
                  <a:pt x="288" y="0"/>
                </a:moveTo>
                <a:cubicBezTo>
                  <a:pt x="240" y="40"/>
                  <a:pt x="192" y="80"/>
                  <a:pt x="144" y="96"/>
                </a:cubicBezTo>
                <a:cubicBezTo>
                  <a:pt x="96" y="112"/>
                  <a:pt x="0" y="80"/>
                  <a:pt x="0" y="96"/>
                </a:cubicBezTo>
              </a:path>
            </a:pathLst>
          </a:custGeom>
          <a:noFill/>
          <a:ln w="38100">
            <a:solidFill>
              <a:srgbClr val="8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" name="Freeform 54"/>
          <p:cNvSpPr/>
          <p:nvPr/>
        </p:nvSpPr>
        <p:spPr bwMode="auto">
          <a:xfrm rot="-995240">
            <a:off x="3783330" y="5660390"/>
            <a:ext cx="169545" cy="100330"/>
          </a:xfrm>
          <a:custGeom>
            <a:avLst/>
            <a:gdLst>
              <a:gd name="T0" fmla="*/ 288 w 288"/>
              <a:gd name="T1" fmla="*/ 0 h 112"/>
              <a:gd name="T2" fmla="*/ 144 w 288"/>
              <a:gd name="T3" fmla="*/ 96 h 112"/>
              <a:gd name="T4" fmla="*/ 0 w 288"/>
              <a:gd name="T5" fmla="*/ 9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112">
                <a:moveTo>
                  <a:pt x="288" y="0"/>
                </a:moveTo>
                <a:cubicBezTo>
                  <a:pt x="240" y="40"/>
                  <a:pt x="192" y="80"/>
                  <a:pt x="144" y="96"/>
                </a:cubicBezTo>
                <a:cubicBezTo>
                  <a:pt x="96" y="112"/>
                  <a:pt x="0" y="80"/>
                  <a:pt x="0" y="96"/>
                </a:cubicBezTo>
              </a:path>
            </a:pathLst>
          </a:custGeom>
          <a:noFill/>
          <a:ln w="38100">
            <a:solidFill>
              <a:srgbClr val="8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Freeform 55"/>
          <p:cNvSpPr/>
          <p:nvPr/>
        </p:nvSpPr>
        <p:spPr bwMode="auto">
          <a:xfrm rot="-1558182">
            <a:off x="5654040" y="5693410"/>
            <a:ext cx="154305" cy="76200"/>
          </a:xfrm>
          <a:custGeom>
            <a:avLst/>
            <a:gdLst>
              <a:gd name="T0" fmla="*/ 288 w 288"/>
              <a:gd name="T1" fmla="*/ 0 h 112"/>
              <a:gd name="T2" fmla="*/ 144 w 288"/>
              <a:gd name="T3" fmla="*/ 96 h 112"/>
              <a:gd name="T4" fmla="*/ 0 w 288"/>
              <a:gd name="T5" fmla="*/ 9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112">
                <a:moveTo>
                  <a:pt x="288" y="0"/>
                </a:moveTo>
                <a:cubicBezTo>
                  <a:pt x="240" y="40"/>
                  <a:pt x="192" y="80"/>
                  <a:pt x="144" y="96"/>
                </a:cubicBezTo>
                <a:cubicBezTo>
                  <a:pt x="96" y="112"/>
                  <a:pt x="0" y="80"/>
                  <a:pt x="0" y="96"/>
                </a:cubicBezTo>
              </a:path>
            </a:pathLst>
          </a:custGeom>
          <a:noFill/>
          <a:ln w="38100">
            <a:solidFill>
              <a:srgbClr val="8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4" name="Group 57"/>
          <p:cNvGrpSpPr/>
          <p:nvPr/>
        </p:nvGrpSpPr>
        <p:grpSpPr bwMode="auto">
          <a:xfrm>
            <a:off x="2635250" y="6024245"/>
            <a:ext cx="90805" cy="245110"/>
            <a:chOff x="4863" y="3366"/>
            <a:chExt cx="128" cy="234"/>
          </a:xfrm>
        </p:grpSpPr>
        <p:sp>
          <p:nvSpPr>
            <p:cNvPr id="45" name="Oval 58"/>
            <p:cNvSpPr>
              <a:spLocks noChangeArrowheads="1"/>
            </p:cNvSpPr>
            <p:nvPr/>
          </p:nvSpPr>
          <p:spPr bwMode="auto">
            <a:xfrm>
              <a:off x="4888" y="3444"/>
              <a:ext cx="72" cy="74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6" name="Freeform 59"/>
            <p:cNvSpPr/>
            <p:nvPr/>
          </p:nvSpPr>
          <p:spPr bwMode="auto">
            <a:xfrm>
              <a:off x="4887" y="3366"/>
              <a:ext cx="104" cy="84"/>
            </a:xfrm>
            <a:custGeom>
              <a:avLst/>
              <a:gdLst>
                <a:gd name="T0" fmla="*/ 0 w 144"/>
                <a:gd name="T1" fmla="*/ 96 h 96"/>
                <a:gd name="T2" fmla="*/ 144 w 144"/>
                <a:gd name="T3" fmla="*/ 0 h 96"/>
                <a:gd name="T4" fmla="*/ 96 w 144"/>
                <a:gd name="T5" fmla="*/ 96 h 96"/>
                <a:gd name="T6" fmla="*/ 0 w 144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96">
                  <a:moveTo>
                    <a:pt x="0" y="96"/>
                  </a:moveTo>
                  <a:lnTo>
                    <a:pt x="144" y="0"/>
                  </a:lnTo>
                  <a:lnTo>
                    <a:pt x="96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60"/>
            <p:cNvSpPr/>
            <p:nvPr/>
          </p:nvSpPr>
          <p:spPr bwMode="auto">
            <a:xfrm flipH="1" flipV="1">
              <a:off x="4863" y="3516"/>
              <a:ext cx="104" cy="84"/>
            </a:xfrm>
            <a:custGeom>
              <a:avLst/>
              <a:gdLst>
                <a:gd name="T0" fmla="*/ 0 w 144"/>
                <a:gd name="T1" fmla="*/ 96 h 96"/>
                <a:gd name="T2" fmla="*/ 144 w 144"/>
                <a:gd name="T3" fmla="*/ 0 h 96"/>
                <a:gd name="T4" fmla="*/ 96 w 144"/>
                <a:gd name="T5" fmla="*/ 96 h 96"/>
                <a:gd name="T6" fmla="*/ 0 w 144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96">
                  <a:moveTo>
                    <a:pt x="0" y="96"/>
                  </a:moveTo>
                  <a:lnTo>
                    <a:pt x="144" y="0"/>
                  </a:lnTo>
                  <a:lnTo>
                    <a:pt x="96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8" name="Group 61"/>
          <p:cNvGrpSpPr/>
          <p:nvPr/>
        </p:nvGrpSpPr>
        <p:grpSpPr bwMode="auto">
          <a:xfrm>
            <a:off x="4400550" y="5852795"/>
            <a:ext cx="90805" cy="245110"/>
            <a:chOff x="4863" y="3366"/>
            <a:chExt cx="128" cy="234"/>
          </a:xfrm>
        </p:grpSpPr>
        <p:sp>
          <p:nvSpPr>
            <p:cNvPr id="49" name="Oval 62"/>
            <p:cNvSpPr>
              <a:spLocks noChangeArrowheads="1"/>
            </p:cNvSpPr>
            <p:nvPr/>
          </p:nvSpPr>
          <p:spPr bwMode="auto">
            <a:xfrm>
              <a:off x="4888" y="3444"/>
              <a:ext cx="72" cy="74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0" name="Freeform 63"/>
            <p:cNvSpPr/>
            <p:nvPr/>
          </p:nvSpPr>
          <p:spPr bwMode="auto">
            <a:xfrm>
              <a:off x="4887" y="3366"/>
              <a:ext cx="104" cy="84"/>
            </a:xfrm>
            <a:custGeom>
              <a:avLst/>
              <a:gdLst>
                <a:gd name="T0" fmla="*/ 0 w 144"/>
                <a:gd name="T1" fmla="*/ 96 h 96"/>
                <a:gd name="T2" fmla="*/ 144 w 144"/>
                <a:gd name="T3" fmla="*/ 0 h 96"/>
                <a:gd name="T4" fmla="*/ 96 w 144"/>
                <a:gd name="T5" fmla="*/ 96 h 96"/>
                <a:gd name="T6" fmla="*/ 0 w 144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96">
                  <a:moveTo>
                    <a:pt x="0" y="96"/>
                  </a:moveTo>
                  <a:lnTo>
                    <a:pt x="144" y="0"/>
                  </a:lnTo>
                  <a:lnTo>
                    <a:pt x="96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64"/>
            <p:cNvSpPr/>
            <p:nvPr/>
          </p:nvSpPr>
          <p:spPr bwMode="auto">
            <a:xfrm flipH="1" flipV="1">
              <a:off x="4863" y="3516"/>
              <a:ext cx="104" cy="84"/>
            </a:xfrm>
            <a:custGeom>
              <a:avLst/>
              <a:gdLst>
                <a:gd name="T0" fmla="*/ 0 w 144"/>
                <a:gd name="T1" fmla="*/ 96 h 96"/>
                <a:gd name="T2" fmla="*/ 144 w 144"/>
                <a:gd name="T3" fmla="*/ 0 h 96"/>
                <a:gd name="T4" fmla="*/ 96 w 144"/>
                <a:gd name="T5" fmla="*/ 96 h 96"/>
                <a:gd name="T6" fmla="*/ 0 w 144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96">
                  <a:moveTo>
                    <a:pt x="0" y="96"/>
                  </a:moveTo>
                  <a:lnTo>
                    <a:pt x="144" y="0"/>
                  </a:lnTo>
                  <a:lnTo>
                    <a:pt x="96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2" name="Group 65"/>
          <p:cNvGrpSpPr/>
          <p:nvPr/>
        </p:nvGrpSpPr>
        <p:grpSpPr bwMode="auto">
          <a:xfrm>
            <a:off x="6136005" y="5738495"/>
            <a:ext cx="90805" cy="245110"/>
            <a:chOff x="4863" y="3366"/>
            <a:chExt cx="128" cy="234"/>
          </a:xfrm>
        </p:grpSpPr>
        <p:sp>
          <p:nvSpPr>
            <p:cNvPr id="53" name="Oval 66"/>
            <p:cNvSpPr>
              <a:spLocks noChangeArrowheads="1"/>
            </p:cNvSpPr>
            <p:nvPr/>
          </p:nvSpPr>
          <p:spPr bwMode="auto">
            <a:xfrm>
              <a:off x="4888" y="3444"/>
              <a:ext cx="72" cy="74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4" name="Freeform 67"/>
            <p:cNvSpPr/>
            <p:nvPr/>
          </p:nvSpPr>
          <p:spPr bwMode="auto">
            <a:xfrm>
              <a:off x="4887" y="3366"/>
              <a:ext cx="104" cy="84"/>
            </a:xfrm>
            <a:custGeom>
              <a:avLst/>
              <a:gdLst>
                <a:gd name="T0" fmla="*/ 0 w 144"/>
                <a:gd name="T1" fmla="*/ 96 h 96"/>
                <a:gd name="T2" fmla="*/ 144 w 144"/>
                <a:gd name="T3" fmla="*/ 0 h 96"/>
                <a:gd name="T4" fmla="*/ 96 w 144"/>
                <a:gd name="T5" fmla="*/ 96 h 96"/>
                <a:gd name="T6" fmla="*/ 0 w 144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96">
                  <a:moveTo>
                    <a:pt x="0" y="96"/>
                  </a:moveTo>
                  <a:lnTo>
                    <a:pt x="144" y="0"/>
                  </a:lnTo>
                  <a:lnTo>
                    <a:pt x="96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68"/>
            <p:cNvSpPr/>
            <p:nvPr/>
          </p:nvSpPr>
          <p:spPr bwMode="auto">
            <a:xfrm flipH="1" flipV="1">
              <a:off x="4863" y="3516"/>
              <a:ext cx="104" cy="84"/>
            </a:xfrm>
            <a:custGeom>
              <a:avLst/>
              <a:gdLst>
                <a:gd name="T0" fmla="*/ 0 w 144"/>
                <a:gd name="T1" fmla="*/ 96 h 96"/>
                <a:gd name="T2" fmla="*/ 144 w 144"/>
                <a:gd name="T3" fmla="*/ 0 h 96"/>
                <a:gd name="T4" fmla="*/ 96 w 144"/>
                <a:gd name="T5" fmla="*/ 96 h 96"/>
                <a:gd name="T6" fmla="*/ 0 w 144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96">
                  <a:moveTo>
                    <a:pt x="0" y="96"/>
                  </a:moveTo>
                  <a:lnTo>
                    <a:pt x="144" y="0"/>
                  </a:lnTo>
                  <a:lnTo>
                    <a:pt x="96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6" name="Group 69"/>
          <p:cNvGrpSpPr/>
          <p:nvPr/>
        </p:nvGrpSpPr>
        <p:grpSpPr bwMode="auto">
          <a:xfrm>
            <a:off x="7870825" y="5621020"/>
            <a:ext cx="90805" cy="245110"/>
            <a:chOff x="4863" y="3366"/>
            <a:chExt cx="128" cy="234"/>
          </a:xfrm>
        </p:grpSpPr>
        <p:sp>
          <p:nvSpPr>
            <p:cNvPr id="57" name="Oval 70"/>
            <p:cNvSpPr>
              <a:spLocks noChangeArrowheads="1"/>
            </p:cNvSpPr>
            <p:nvPr/>
          </p:nvSpPr>
          <p:spPr bwMode="auto">
            <a:xfrm>
              <a:off x="4888" y="3444"/>
              <a:ext cx="72" cy="74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8" name="Freeform 71"/>
            <p:cNvSpPr/>
            <p:nvPr/>
          </p:nvSpPr>
          <p:spPr bwMode="auto">
            <a:xfrm>
              <a:off x="4887" y="3366"/>
              <a:ext cx="104" cy="84"/>
            </a:xfrm>
            <a:custGeom>
              <a:avLst/>
              <a:gdLst>
                <a:gd name="T0" fmla="*/ 0 w 144"/>
                <a:gd name="T1" fmla="*/ 96 h 96"/>
                <a:gd name="T2" fmla="*/ 144 w 144"/>
                <a:gd name="T3" fmla="*/ 0 h 96"/>
                <a:gd name="T4" fmla="*/ 96 w 144"/>
                <a:gd name="T5" fmla="*/ 96 h 96"/>
                <a:gd name="T6" fmla="*/ 0 w 144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96">
                  <a:moveTo>
                    <a:pt x="0" y="96"/>
                  </a:moveTo>
                  <a:lnTo>
                    <a:pt x="144" y="0"/>
                  </a:lnTo>
                  <a:lnTo>
                    <a:pt x="96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72"/>
            <p:cNvSpPr/>
            <p:nvPr/>
          </p:nvSpPr>
          <p:spPr bwMode="auto">
            <a:xfrm flipH="1" flipV="1">
              <a:off x="4863" y="3516"/>
              <a:ext cx="104" cy="84"/>
            </a:xfrm>
            <a:custGeom>
              <a:avLst/>
              <a:gdLst>
                <a:gd name="T0" fmla="*/ 0 w 144"/>
                <a:gd name="T1" fmla="*/ 96 h 96"/>
                <a:gd name="T2" fmla="*/ 144 w 144"/>
                <a:gd name="T3" fmla="*/ 0 h 96"/>
                <a:gd name="T4" fmla="*/ 96 w 144"/>
                <a:gd name="T5" fmla="*/ 96 h 96"/>
                <a:gd name="T6" fmla="*/ 0 w 144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96">
                  <a:moveTo>
                    <a:pt x="0" y="96"/>
                  </a:moveTo>
                  <a:lnTo>
                    <a:pt x="144" y="0"/>
                  </a:lnTo>
                  <a:lnTo>
                    <a:pt x="96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0" name="Group 73"/>
          <p:cNvGrpSpPr/>
          <p:nvPr/>
        </p:nvGrpSpPr>
        <p:grpSpPr bwMode="auto">
          <a:xfrm>
            <a:off x="9680575" y="5487580"/>
            <a:ext cx="203200" cy="371475"/>
            <a:chOff x="4863" y="3366"/>
            <a:chExt cx="128" cy="234"/>
          </a:xfrm>
        </p:grpSpPr>
        <p:sp>
          <p:nvSpPr>
            <p:cNvPr id="61" name="Oval 74"/>
            <p:cNvSpPr>
              <a:spLocks noChangeArrowheads="1"/>
            </p:cNvSpPr>
            <p:nvPr/>
          </p:nvSpPr>
          <p:spPr bwMode="auto">
            <a:xfrm>
              <a:off x="4888" y="3444"/>
              <a:ext cx="72" cy="74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2" name="Freeform 75"/>
            <p:cNvSpPr/>
            <p:nvPr/>
          </p:nvSpPr>
          <p:spPr bwMode="auto">
            <a:xfrm>
              <a:off x="4887" y="3366"/>
              <a:ext cx="104" cy="84"/>
            </a:xfrm>
            <a:custGeom>
              <a:avLst/>
              <a:gdLst>
                <a:gd name="T0" fmla="*/ 0 w 144"/>
                <a:gd name="T1" fmla="*/ 96 h 96"/>
                <a:gd name="T2" fmla="*/ 144 w 144"/>
                <a:gd name="T3" fmla="*/ 0 h 96"/>
                <a:gd name="T4" fmla="*/ 96 w 144"/>
                <a:gd name="T5" fmla="*/ 96 h 96"/>
                <a:gd name="T6" fmla="*/ 0 w 144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96">
                  <a:moveTo>
                    <a:pt x="0" y="96"/>
                  </a:moveTo>
                  <a:lnTo>
                    <a:pt x="144" y="0"/>
                  </a:lnTo>
                  <a:lnTo>
                    <a:pt x="96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76"/>
            <p:cNvSpPr/>
            <p:nvPr/>
          </p:nvSpPr>
          <p:spPr bwMode="auto">
            <a:xfrm flipH="1" flipV="1">
              <a:off x="4863" y="3516"/>
              <a:ext cx="104" cy="84"/>
            </a:xfrm>
            <a:custGeom>
              <a:avLst/>
              <a:gdLst>
                <a:gd name="T0" fmla="*/ 0 w 144"/>
                <a:gd name="T1" fmla="*/ 96 h 96"/>
                <a:gd name="T2" fmla="*/ 144 w 144"/>
                <a:gd name="T3" fmla="*/ 0 h 96"/>
                <a:gd name="T4" fmla="*/ 96 w 144"/>
                <a:gd name="T5" fmla="*/ 96 h 96"/>
                <a:gd name="T6" fmla="*/ 0 w 144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96">
                  <a:moveTo>
                    <a:pt x="0" y="96"/>
                  </a:moveTo>
                  <a:lnTo>
                    <a:pt x="144" y="0"/>
                  </a:lnTo>
                  <a:lnTo>
                    <a:pt x="96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4" name="Freeform 77"/>
          <p:cNvSpPr/>
          <p:nvPr/>
        </p:nvSpPr>
        <p:spPr bwMode="auto">
          <a:xfrm rot="-2697263">
            <a:off x="7588250" y="5695315"/>
            <a:ext cx="117475" cy="76200"/>
          </a:xfrm>
          <a:custGeom>
            <a:avLst/>
            <a:gdLst>
              <a:gd name="T0" fmla="*/ 288 w 288"/>
              <a:gd name="T1" fmla="*/ 0 h 112"/>
              <a:gd name="T2" fmla="*/ 144 w 288"/>
              <a:gd name="T3" fmla="*/ 96 h 112"/>
              <a:gd name="T4" fmla="*/ 0 w 288"/>
              <a:gd name="T5" fmla="*/ 9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112">
                <a:moveTo>
                  <a:pt x="288" y="0"/>
                </a:moveTo>
                <a:cubicBezTo>
                  <a:pt x="240" y="40"/>
                  <a:pt x="192" y="80"/>
                  <a:pt x="144" y="96"/>
                </a:cubicBezTo>
                <a:cubicBezTo>
                  <a:pt x="96" y="112"/>
                  <a:pt x="0" y="80"/>
                  <a:pt x="0" y="96"/>
                </a:cubicBezTo>
              </a:path>
            </a:pathLst>
          </a:custGeom>
          <a:noFill/>
          <a:ln w="38100">
            <a:solidFill>
              <a:srgbClr val="8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617335" y="796290"/>
            <a:ext cx="48018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b="1" dirty="0">
                <a:ea typeface="黑体" panose="02010609060101010101" charset="-122"/>
                <a:sym typeface="+mn-ea"/>
              </a:rPr>
              <a:t>East Pattern  </a:t>
            </a:r>
            <a:r>
              <a:rPr lang="en-US" altLang="zh-CN" b="1" dirty="0">
                <a:ea typeface="黑体" panose="02010609060101010101" charset="-122"/>
                <a:sym typeface="+mn-ea"/>
              </a:rPr>
              <a:t>(41 ET TCs)</a:t>
            </a:r>
            <a:endParaRPr lang="en-US" altLang="zh-CN" b="1" dirty="0">
              <a:ea typeface="黑体" panose="02010609060101010101" charset="-122"/>
              <a:sym typeface="+mn-ea"/>
            </a:endParaRPr>
          </a:p>
        </p:txBody>
      </p:sp>
      <p:sp>
        <p:nvSpPr>
          <p:cNvPr id="3" name="TextBox 2"/>
          <p:cNvSpPr txBox="1"/>
          <p:nvPr>
            <p:custDataLst>
              <p:tags r:id="rId7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Statistical analysis of ET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85" y="1080770"/>
            <a:ext cx="4013200" cy="30099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1074420"/>
            <a:ext cx="4013200" cy="30099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65" y="1076960"/>
            <a:ext cx="4013200" cy="30099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05" y="1079500"/>
            <a:ext cx="4013200" cy="30099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55" y="1055370"/>
            <a:ext cx="4013200" cy="30099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95" y="1057910"/>
            <a:ext cx="4013200" cy="30099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5" y="1060450"/>
            <a:ext cx="4013200" cy="3009900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85" y="1054100"/>
            <a:ext cx="4013200" cy="30099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35" y="1056640"/>
            <a:ext cx="4013200" cy="300990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75" y="1032510"/>
            <a:ext cx="4013200" cy="3009900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15" y="1026160"/>
            <a:ext cx="4013200" cy="300990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65" y="1037590"/>
            <a:ext cx="4013200" cy="300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5" name="Rectangle 4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5366" name="Rectangle 4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5367" name="TextBox 2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" y="762000"/>
            <a:ext cx="1004379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Objective Forecast of ET every 12hr based on CMA subjective forecast tracks</a:t>
            </a:r>
            <a:endParaRPr lang="en-US" sz="20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Two times(00/12 UTC) from 0 to 120hr every 12hr</a:t>
            </a:r>
            <a:endParaRPr lang="en-US" altLang="zh-CN" sz="20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62" name="矩形 61"/>
          <p:cNvSpPr/>
          <p:nvPr>
            <p:custDataLst>
              <p:tags r:id="rId4"/>
            </p:custDataLst>
          </p:nvPr>
        </p:nvSpPr>
        <p:spPr bwMode="auto">
          <a:xfrm>
            <a:off x="1042988" y="1492250"/>
            <a:ext cx="7200900" cy="4679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5371" name="组合 35"/>
          <p:cNvGrpSpPr/>
          <p:nvPr/>
        </p:nvGrpSpPr>
        <p:grpSpPr bwMode="auto">
          <a:xfrm>
            <a:off x="1187450" y="3579813"/>
            <a:ext cx="7272338" cy="684212"/>
            <a:chOff x="1187624" y="3429000"/>
            <a:chExt cx="7272808" cy="684004"/>
          </a:xfrm>
        </p:grpSpPr>
        <p:cxnSp>
          <p:nvCxnSpPr>
            <p:cNvPr id="66" name="直接箭头连接符 65"/>
            <p:cNvCxnSpPr/>
            <p:nvPr>
              <p:custDataLst>
                <p:tags r:id="rId5"/>
              </p:custDataLst>
            </p:nvPr>
          </p:nvCxnSpPr>
          <p:spPr>
            <a:xfrm>
              <a:off x="1187624" y="3573418"/>
              <a:ext cx="68409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>
              <p:custDataLst>
                <p:tags r:id="rId6"/>
              </p:custDataLst>
            </p:nvPr>
          </p:nvCxnSpPr>
          <p:spPr>
            <a:xfrm>
              <a:off x="1548010" y="3429000"/>
              <a:ext cx="0" cy="14441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7"/>
              </p:custDataLst>
            </p:nvPr>
          </p:nvCxnSpPr>
          <p:spPr>
            <a:xfrm>
              <a:off x="2340223" y="3429000"/>
              <a:ext cx="0" cy="14441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>
              <p:custDataLst>
                <p:tags r:id="rId8"/>
              </p:custDataLst>
            </p:nvPr>
          </p:nvCxnSpPr>
          <p:spPr>
            <a:xfrm>
              <a:off x="3132438" y="3436935"/>
              <a:ext cx="0" cy="14441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>
              <p:custDataLst>
                <p:tags r:id="rId9"/>
              </p:custDataLst>
            </p:nvPr>
          </p:nvCxnSpPr>
          <p:spPr>
            <a:xfrm>
              <a:off x="3924651" y="3436935"/>
              <a:ext cx="0" cy="14441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>
              <p:custDataLst>
                <p:tags r:id="rId10"/>
              </p:custDataLst>
            </p:nvPr>
          </p:nvCxnSpPr>
          <p:spPr>
            <a:xfrm>
              <a:off x="4715277" y="3436935"/>
              <a:ext cx="0" cy="14441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>
              <p:custDataLst>
                <p:tags r:id="rId11"/>
              </p:custDataLst>
            </p:nvPr>
          </p:nvCxnSpPr>
          <p:spPr>
            <a:xfrm>
              <a:off x="5507491" y="3436935"/>
              <a:ext cx="0" cy="14441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>
              <p:custDataLst>
                <p:tags r:id="rId12"/>
              </p:custDataLst>
            </p:nvPr>
          </p:nvCxnSpPr>
          <p:spPr>
            <a:xfrm>
              <a:off x="6299704" y="3446457"/>
              <a:ext cx="0" cy="14283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>
              <p:custDataLst>
                <p:tags r:id="rId13"/>
              </p:custDataLst>
            </p:nvPr>
          </p:nvCxnSpPr>
          <p:spPr>
            <a:xfrm>
              <a:off x="7091919" y="3446457"/>
              <a:ext cx="0" cy="14283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443" name="TextBox 50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347316" y="3589784"/>
              <a:ext cx="71131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 b="1" i="1"/>
                <a:t>12            00            12            00            12            00            12            00         Time</a:t>
              </a:r>
              <a:endParaRPr lang="en-US" altLang="zh-CN" sz="1400" b="1" i="1"/>
            </a:p>
            <a:p>
              <a:pPr eaLnBrk="1" hangingPunct="1"/>
              <a:r>
                <a:rPr lang="en-US" altLang="zh-CN" sz="1400" b="1" i="1"/>
                <a:t>              2 Oct.                      3 Oct.                      4 Oct.                      5 Oct.</a:t>
              </a:r>
              <a:endParaRPr lang="zh-CN" altLang="en-US" sz="1400" b="1" i="1"/>
            </a:p>
          </p:txBody>
        </p:sp>
      </p:grpSp>
      <p:grpSp>
        <p:nvGrpSpPr>
          <p:cNvPr id="6" name="组合 5"/>
          <p:cNvGrpSpPr/>
          <p:nvPr/>
        </p:nvGrpSpPr>
        <p:grpSpPr bwMode="auto">
          <a:xfrm>
            <a:off x="2154238" y="3597275"/>
            <a:ext cx="1709420" cy="2429510"/>
            <a:chOff x="2154238" y="3597275"/>
            <a:chExt cx="1709420" cy="2429509"/>
          </a:xfrm>
        </p:grpSpPr>
        <p:cxnSp>
          <p:nvCxnSpPr>
            <p:cNvPr id="88" name="直接箭头连接符 87"/>
            <p:cNvCxnSpPr/>
            <p:nvPr>
              <p:custDataLst>
                <p:tags r:id="rId15"/>
              </p:custDataLst>
            </p:nvPr>
          </p:nvCxnSpPr>
          <p:spPr>
            <a:xfrm flipV="1">
              <a:off x="2346325" y="3651250"/>
              <a:ext cx="0" cy="220821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 Box 229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154238" y="5689599"/>
              <a:ext cx="1709420" cy="3371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 eaLnBrk="1" hangingPunct="1">
                <a:spcBef>
                  <a:spcPct val="50000"/>
                </a:spcBef>
                <a:buFont typeface="Wingdings" panose="05000000000000000000" pitchFamily="2" charset="2"/>
                <a:buChar char="u"/>
                <a:defRPr/>
              </a:pPr>
              <a:r>
                <a:rPr lang="zh-CN" altLang="en-US" sz="1600" dirty="0" smtClean="0">
                  <a:solidFill>
                    <a:srgbClr val="FF0000"/>
                  </a:solidFill>
                  <a:ea typeface="黑体" panose="02010609060101010101" charset="-122"/>
                </a:rPr>
                <a:t> </a:t>
              </a:r>
              <a:r>
                <a:rPr lang="en-US" altLang="zh-CN" sz="1600" dirty="0" smtClean="0">
                  <a:solidFill>
                    <a:srgbClr val="FF0000"/>
                  </a:solidFill>
                  <a:ea typeface="黑体" panose="02010609060101010101" charset="-122"/>
                </a:rPr>
                <a:t>Initial Time</a:t>
              </a:r>
              <a:endParaRPr lang="en-US" altLang="zh-CN" sz="1600" dirty="0" smtClean="0">
                <a:solidFill>
                  <a:srgbClr val="FF0000"/>
                </a:solidFill>
                <a:ea typeface="黑体" panose="02010609060101010101" charset="-122"/>
              </a:endParaRPr>
            </a:p>
          </p:txBody>
        </p:sp>
        <p:grpSp>
          <p:nvGrpSpPr>
            <p:cNvPr id="15422" name="组合 38"/>
            <p:cNvGrpSpPr/>
            <p:nvPr/>
          </p:nvGrpSpPr>
          <p:grpSpPr bwMode="auto">
            <a:xfrm>
              <a:off x="2439988" y="5329237"/>
              <a:ext cx="836612" cy="338138"/>
              <a:chOff x="1896169" y="2060848"/>
              <a:chExt cx="1667719" cy="338554"/>
            </a:xfrm>
          </p:grpSpPr>
          <p:sp>
            <p:nvSpPr>
              <p:cNvPr id="91" name="矩形 90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908827" y="2060848"/>
                <a:ext cx="1398733" cy="338553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92" name="Text Box 229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896169" y="2060848"/>
                <a:ext cx="1667719" cy="3385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altLang="zh-CN" sz="1600" dirty="0" err="1" smtClean="0">
                    <a:ea typeface="黑体" panose="02010609060101010101" charset="-122"/>
                  </a:rPr>
                  <a:t>BABJ</a:t>
                </a:r>
                <a:endParaRPr lang="en-US" altLang="zh-CN" sz="1600" dirty="0" smtClean="0">
                  <a:ea typeface="黑体" panose="02010609060101010101" charset="-122"/>
                </a:endParaRPr>
              </a:p>
            </p:txBody>
          </p:sp>
        </p:grpSp>
        <p:cxnSp>
          <p:nvCxnSpPr>
            <p:cNvPr id="93" name="直接箭头连接符 92"/>
            <p:cNvCxnSpPr/>
            <p:nvPr>
              <p:custDataLst>
                <p:tags r:id="rId19"/>
              </p:custDataLst>
            </p:nvPr>
          </p:nvCxnSpPr>
          <p:spPr>
            <a:xfrm flipH="1" flipV="1">
              <a:off x="2439988" y="3732213"/>
              <a:ext cx="6350" cy="1719261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424" name="组合 42"/>
            <p:cNvGrpSpPr/>
            <p:nvPr/>
          </p:nvGrpSpPr>
          <p:grpSpPr bwMode="auto">
            <a:xfrm>
              <a:off x="2490788" y="4945062"/>
              <a:ext cx="935037" cy="338138"/>
              <a:chOff x="1763689" y="2298358"/>
              <a:chExt cx="936104" cy="338554"/>
            </a:xfrm>
          </p:grpSpPr>
          <p:sp>
            <p:nvSpPr>
              <p:cNvPr id="95" name="矩形 94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774814" y="2298358"/>
                <a:ext cx="924979" cy="338553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96" name="Text Box 229"/>
              <p:cNvSpPr txBox="1"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763689" y="2298358"/>
                <a:ext cx="936104" cy="3385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altLang="zh-CN" sz="1600" dirty="0" smtClean="0">
                    <a:ea typeface="黑体" panose="02010609060101010101" charset="-122"/>
                  </a:rPr>
                  <a:t>EC </a:t>
                </a:r>
                <a:r>
                  <a:rPr lang="en-US" altLang="zh-CN" sz="1600" dirty="0" err="1" smtClean="0">
                    <a:ea typeface="黑体" panose="02010609060101010101" charset="-122"/>
                  </a:rPr>
                  <a:t>Fcst</a:t>
                </a:r>
                <a:endParaRPr lang="en-US" altLang="zh-CN" sz="1600" dirty="0" smtClean="0">
                  <a:ea typeface="黑体" panose="02010609060101010101" charset="-122"/>
                </a:endParaRPr>
              </a:p>
            </p:txBody>
          </p:sp>
        </p:grpSp>
        <p:cxnSp>
          <p:nvCxnSpPr>
            <p:cNvPr id="97" name="直接箭头连接符 96"/>
            <p:cNvCxnSpPr/>
            <p:nvPr>
              <p:custDataLst>
                <p:tags r:id="rId22"/>
              </p:custDataLst>
            </p:nvPr>
          </p:nvCxnSpPr>
          <p:spPr>
            <a:xfrm flipH="1" flipV="1">
              <a:off x="2555875" y="3597275"/>
              <a:ext cx="0" cy="1087438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箭头连接符 97"/>
            <p:cNvCxnSpPr/>
            <p:nvPr>
              <p:custDataLst>
                <p:tags r:id="rId23"/>
              </p:custDataLst>
            </p:nvPr>
          </p:nvCxnSpPr>
          <p:spPr>
            <a:xfrm flipH="1" flipV="1">
              <a:off x="2490788" y="3724275"/>
              <a:ext cx="12700" cy="1439862"/>
            </a:xfrm>
            <a:prstGeom prst="straightConnector1">
              <a:avLst/>
            </a:prstGeom>
            <a:ln>
              <a:solidFill>
                <a:srgbClr val="0070C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427" name="组合 57"/>
            <p:cNvGrpSpPr/>
            <p:nvPr/>
          </p:nvGrpSpPr>
          <p:grpSpPr bwMode="auto">
            <a:xfrm>
              <a:off x="2530475" y="4559300"/>
              <a:ext cx="863600" cy="341312"/>
              <a:chOff x="3851920" y="4653136"/>
              <a:chExt cx="864096" cy="342344"/>
            </a:xfrm>
          </p:grpSpPr>
          <p:sp>
            <p:nvSpPr>
              <p:cNvPr id="100" name="矩形 99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3877335" y="4656321"/>
                <a:ext cx="698901" cy="33916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101" name="Text Box 229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851920" y="4653136"/>
                <a:ext cx="864096" cy="3391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altLang="zh-CN" sz="1600" b="1" dirty="0" err="1" smtClean="0">
                    <a:solidFill>
                      <a:schemeClr val="bg1"/>
                    </a:solidFill>
                    <a:ea typeface="黑体" panose="02010609060101010101" charset="-122"/>
                  </a:rPr>
                  <a:t>ETOC</a:t>
                </a:r>
                <a:endParaRPr lang="en-US" altLang="zh-CN" sz="1600" b="1" dirty="0" smtClean="0">
                  <a:solidFill>
                    <a:schemeClr val="bg1"/>
                  </a:solidFill>
                  <a:ea typeface="黑体" panose="02010609060101010101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 bwMode="auto">
          <a:xfrm>
            <a:off x="1355725" y="1654175"/>
            <a:ext cx="1726565" cy="2259013"/>
            <a:chOff x="1355725" y="1654175"/>
            <a:chExt cx="1726565" cy="2259012"/>
          </a:xfrm>
        </p:grpSpPr>
        <p:cxnSp>
          <p:nvCxnSpPr>
            <p:cNvPr id="63" name="直接箭头连接符 62"/>
            <p:cNvCxnSpPr/>
            <p:nvPr>
              <p:custDataLst>
                <p:tags r:id="rId26"/>
              </p:custDataLst>
            </p:nvPr>
          </p:nvCxnSpPr>
          <p:spPr>
            <a:xfrm>
              <a:off x="1547813" y="1955800"/>
              <a:ext cx="0" cy="176847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 Box 229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355725" y="1654175"/>
              <a:ext cx="1726565" cy="3371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 eaLnBrk="1" hangingPunct="1">
                <a:spcBef>
                  <a:spcPct val="50000"/>
                </a:spcBef>
                <a:buFont typeface="Wingdings" panose="05000000000000000000" pitchFamily="2" charset="2"/>
                <a:buChar char="u"/>
                <a:defRPr/>
              </a:pPr>
              <a:r>
                <a:rPr lang="zh-CN" altLang="en-US" sz="1600" dirty="0" smtClean="0">
                  <a:solidFill>
                    <a:srgbClr val="FF3399"/>
                  </a:solidFill>
                  <a:ea typeface="黑体" panose="02010609060101010101" charset="-122"/>
                </a:rPr>
                <a:t> </a:t>
              </a:r>
              <a:r>
                <a:rPr lang="en-US" altLang="zh-CN" sz="1600" dirty="0" smtClean="0">
                  <a:solidFill>
                    <a:srgbClr val="FF3399"/>
                  </a:solidFill>
                  <a:ea typeface="黑体" panose="02010609060101010101" charset="-122"/>
                </a:rPr>
                <a:t>Initial Time</a:t>
              </a:r>
              <a:endParaRPr lang="en-US" altLang="zh-CN" sz="1600" dirty="0" smtClean="0">
                <a:solidFill>
                  <a:srgbClr val="FF3399"/>
                </a:solidFill>
                <a:ea typeface="黑体" panose="02010609060101010101" charset="-122"/>
              </a:endParaRPr>
            </a:p>
          </p:txBody>
        </p:sp>
        <p:grpSp>
          <p:nvGrpSpPr>
            <p:cNvPr id="15407" name="组合 21"/>
            <p:cNvGrpSpPr/>
            <p:nvPr/>
          </p:nvGrpSpPr>
          <p:grpSpPr bwMode="auto">
            <a:xfrm>
              <a:off x="1638300" y="2058987"/>
              <a:ext cx="836613" cy="339725"/>
              <a:chOff x="1896169" y="2060848"/>
              <a:chExt cx="1667719" cy="338554"/>
            </a:xfrm>
          </p:grpSpPr>
          <p:sp>
            <p:nvSpPr>
              <p:cNvPr id="78" name="矩形 77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1908827" y="2060849"/>
                <a:ext cx="1398731" cy="338554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79" name="Text Box 229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896169" y="2060849"/>
                <a:ext cx="1667719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altLang="zh-CN" sz="1600" dirty="0" err="1" smtClean="0">
                    <a:ea typeface="黑体" panose="02010609060101010101" charset="-122"/>
                  </a:rPr>
                  <a:t>BABJ</a:t>
                </a:r>
                <a:endParaRPr lang="en-US" altLang="zh-CN" sz="1600" dirty="0" smtClean="0">
                  <a:ea typeface="黑体" panose="02010609060101010101" charset="-122"/>
                </a:endParaRPr>
              </a:p>
            </p:txBody>
          </p:sp>
        </p:grpSp>
        <p:cxnSp>
          <p:nvCxnSpPr>
            <p:cNvPr id="80" name="直接箭头连接符 79"/>
            <p:cNvCxnSpPr/>
            <p:nvPr>
              <p:custDataLst>
                <p:tags r:id="rId30"/>
              </p:custDataLst>
            </p:nvPr>
          </p:nvCxnSpPr>
          <p:spPr>
            <a:xfrm>
              <a:off x="1649413" y="2398713"/>
              <a:ext cx="0" cy="127952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409" name="组合 30"/>
            <p:cNvGrpSpPr/>
            <p:nvPr/>
          </p:nvGrpSpPr>
          <p:grpSpPr bwMode="auto">
            <a:xfrm>
              <a:off x="1692275" y="2449512"/>
              <a:ext cx="935038" cy="338138"/>
              <a:chOff x="1763689" y="2298358"/>
              <a:chExt cx="936104" cy="338554"/>
            </a:xfrm>
          </p:grpSpPr>
          <p:sp>
            <p:nvSpPr>
              <p:cNvPr id="82" name="矩形 81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1774815" y="2298359"/>
                <a:ext cx="924978" cy="338553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83" name="Text Box 229"/>
              <p:cNvSpPr txBox="1"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763689" y="2298359"/>
                <a:ext cx="936104" cy="3385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altLang="zh-CN" sz="1600" dirty="0" smtClean="0">
                    <a:ea typeface="黑体" panose="02010609060101010101" charset="-122"/>
                  </a:rPr>
                  <a:t>EC </a:t>
                </a:r>
                <a:r>
                  <a:rPr lang="en-US" altLang="zh-CN" sz="1600" dirty="0" err="1" smtClean="0">
                    <a:ea typeface="黑体" panose="02010609060101010101" charset="-122"/>
                  </a:rPr>
                  <a:t>Fcst</a:t>
                </a:r>
                <a:endParaRPr lang="en-US" altLang="zh-CN" sz="1600" dirty="0" smtClean="0">
                  <a:ea typeface="黑体" panose="02010609060101010101" charset="-122"/>
                </a:endParaRPr>
              </a:p>
            </p:txBody>
          </p:sp>
        </p:grpSp>
        <p:cxnSp>
          <p:nvCxnSpPr>
            <p:cNvPr id="84" name="直接箭头连接符 83"/>
            <p:cNvCxnSpPr/>
            <p:nvPr>
              <p:custDataLst>
                <p:tags r:id="rId33"/>
              </p:custDataLst>
            </p:nvPr>
          </p:nvCxnSpPr>
          <p:spPr>
            <a:xfrm>
              <a:off x="1763713" y="3074987"/>
              <a:ext cx="0" cy="83820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箭头连接符 84"/>
            <p:cNvCxnSpPr/>
            <p:nvPr>
              <p:custDataLst>
                <p:tags r:id="rId34"/>
              </p:custDataLst>
            </p:nvPr>
          </p:nvCxnSpPr>
          <p:spPr>
            <a:xfrm>
              <a:off x="1704975" y="2830512"/>
              <a:ext cx="0" cy="838200"/>
            </a:xfrm>
            <a:prstGeom prst="straightConnector1">
              <a:avLst/>
            </a:prstGeom>
            <a:ln>
              <a:solidFill>
                <a:srgbClr val="0070C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矩形 85"/>
            <p:cNvSpPr/>
            <p:nvPr>
              <p:custDataLst>
                <p:tags r:id="rId35"/>
              </p:custDataLst>
            </p:nvPr>
          </p:nvSpPr>
          <p:spPr bwMode="auto">
            <a:xfrm>
              <a:off x="1763713" y="2825749"/>
              <a:ext cx="698500" cy="338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87" name="Text Box 229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1738313" y="2822574"/>
              <a:ext cx="863600" cy="338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CN" sz="1600" b="1" dirty="0" err="1" smtClean="0">
                  <a:solidFill>
                    <a:schemeClr val="bg1"/>
                  </a:solidFill>
                  <a:ea typeface="黑体" panose="02010609060101010101" charset="-122"/>
                </a:rPr>
                <a:t>ETOC</a:t>
              </a:r>
              <a:endParaRPr lang="en-US" altLang="zh-CN" sz="1600" b="1" dirty="0" smtClean="0">
                <a:solidFill>
                  <a:schemeClr val="bg1"/>
                </a:solidFill>
                <a:ea typeface="黑体" panose="02010609060101010101" charset="-122"/>
              </a:endParaRPr>
            </a:p>
          </p:txBody>
        </p:sp>
        <p:sp>
          <p:nvSpPr>
            <p:cNvPr id="102" name="椭圆 101"/>
            <p:cNvSpPr/>
            <p:nvPr>
              <p:custDataLst>
                <p:tags r:id="rId37"/>
              </p:custDataLst>
            </p:nvPr>
          </p:nvSpPr>
          <p:spPr>
            <a:xfrm>
              <a:off x="1489075" y="3219449"/>
              <a:ext cx="117475" cy="119063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3399"/>
                </a:solidFill>
              </a:endParaRPr>
            </a:p>
          </p:txBody>
        </p:sp>
        <p:sp>
          <p:nvSpPr>
            <p:cNvPr id="103" name="椭圆 102"/>
            <p:cNvSpPr/>
            <p:nvPr>
              <p:custDataLst>
                <p:tags r:id="rId38"/>
              </p:custDataLst>
            </p:nvPr>
          </p:nvSpPr>
          <p:spPr>
            <a:xfrm>
              <a:off x="2279650" y="3219449"/>
              <a:ext cx="119063" cy="119063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3399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1331913" y="3219450"/>
            <a:ext cx="7113587" cy="379413"/>
            <a:chOff x="1331913" y="3219450"/>
            <a:chExt cx="7113587" cy="379412"/>
          </a:xfrm>
        </p:grpSpPr>
        <p:sp>
          <p:nvSpPr>
            <p:cNvPr id="104" name="椭圆 103"/>
            <p:cNvSpPr/>
            <p:nvPr>
              <p:custDataLst>
                <p:tags r:id="rId39"/>
              </p:custDataLst>
            </p:nvPr>
          </p:nvSpPr>
          <p:spPr>
            <a:xfrm>
              <a:off x="3071813" y="3232150"/>
              <a:ext cx="119062" cy="117475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3399"/>
                </a:solidFill>
              </a:endParaRPr>
            </a:p>
          </p:txBody>
        </p:sp>
        <p:sp>
          <p:nvSpPr>
            <p:cNvPr id="105" name="椭圆 104"/>
            <p:cNvSpPr/>
            <p:nvPr>
              <p:custDataLst>
                <p:tags r:id="rId40"/>
              </p:custDataLst>
            </p:nvPr>
          </p:nvSpPr>
          <p:spPr>
            <a:xfrm>
              <a:off x="3863975" y="3219450"/>
              <a:ext cx="119063" cy="119063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3399"/>
                </a:solidFill>
              </a:endParaRPr>
            </a:p>
          </p:txBody>
        </p:sp>
        <p:sp>
          <p:nvSpPr>
            <p:cNvPr id="106" name="椭圆 105"/>
            <p:cNvSpPr/>
            <p:nvPr>
              <p:custDataLst>
                <p:tags r:id="rId41"/>
              </p:custDataLst>
            </p:nvPr>
          </p:nvSpPr>
          <p:spPr>
            <a:xfrm>
              <a:off x="4656138" y="3219450"/>
              <a:ext cx="119062" cy="119063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3399"/>
                </a:solidFill>
              </a:endParaRPr>
            </a:p>
          </p:txBody>
        </p:sp>
        <p:sp>
          <p:nvSpPr>
            <p:cNvPr id="107" name="椭圆 106"/>
            <p:cNvSpPr/>
            <p:nvPr>
              <p:custDataLst>
                <p:tags r:id="rId42"/>
              </p:custDataLst>
            </p:nvPr>
          </p:nvSpPr>
          <p:spPr>
            <a:xfrm>
              <a:off x="5448300" y="3232150"/>
              <a:ext cx="119063" cy="117475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3399"/>
                </a:solidFill>
              </a:endParaRPr>
            </a:p>
          </p:txBody>
        </p:sp>
        <p:sp>
          <p:nvSpPr>
            <p:cNvPr id="15402" name="TextBox 50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331913" y="3292475"/>
              <a:ext cx="7113587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 b="1" i="1">
                  <a:solidFill>
                    <a:srgbClr val="FF3399"/>
                  </a:solidFill>
                </a:rPr>
                <a:t>00           +12          +24          +36          +48          +60          +72            </a:t>
              </a:r>
              <a:endParaRPr lang="en-US" altLang="zh-CN" sz="1400" b="1" i="1">
                <a:solidFill>
                  <a:srgbClr val="FF3399"/>
                </a:solidFill>
              </a:endParaRPr>
            </a:p>
          </p:txBody>
        </p:sp>
        <p:sp>
          <p:nvSpPr>
            <p:cNvPr id="109" name="椭圆 108"/>
            <p:cNvSpPr/>
            <p:nvPr>
              <p:custDataLst>
                <p:tags r:id="rId44"/>
              </p:custDataLst>
            </p:nvPr>
          </p:nvSpPr>
          <p:spPr>
            <a:xfrm>
              <a:off x="6240463" y="3232150"/>
              <a:ext cx="119062" cy="117475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3399"/>
                </a:solidFill>
              </a:endParaRPr>
            </a:p>
          </p:txBody>
        </p:sp>
        <p:cxnSp>
          <p:nvCxnSpPr>
            <p:cNvPr id="110" name="直接连接符 109"/>
            <p:cNvCxnSpPr>
              <a:endCxn id="109" idx="6"/>
            </p:cNvCxnSpPr>
            <p:nvPr>
              <p:custDataLst>
                <p:tags r:id="rId45"/>
              </p:custDataLst>
            </p:nvPr>
          </p:nvCxnSpPr>
          <p:spPr>
            <a:xfrm flipV="1">
              <a:off x="1562100" y="3290888"/>
              <a:ext cx="4797425" cy="1587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组合 73"/>
          <p:cNvGrpSpPr/>
          <p:nvPr/>
        </p:nvGrpSpPr>
        <p:grpSpPr bwMode="auto">
          <a:xfrm>
            <a:off x="2132013" y="4227513"/>
            <a:ext cx="7113587" cy="379412"/>
            <a:chOff x="1331640" y="3068960"/>
            <a:chExt cx="7113116" cy="379785"/>
          </a:xfrm>
        </p:grpSpPr>
        <p:sp>
          <p:nvSpPr>
            <p:cNvPr id="112" name="椭圆 111"/>
            <p:cNvSpPr/>
            <p:nvPr>
              <p:custDataLst>
                <p:tags r:id="rId46"/>
              </p:custDataLst>
            </p:nvPr>
          </p:nvSpPr>
          <p:spPr>
            <a:xfrm>
              <a:off x="1488792" y="3068960"/>
              <a:ext cx="117467" cy="1191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3" name="椭圆 112"/>
            <p:cNvSpPr/>
            <p:nvPr>
              <p:custDataLst>
                <p:tags r:id="rId47"/>
              </p:custDataLst>
            </p:nvPr>
          </p:nvSpPr>
          <p:spPr>
            <a:xfrm>
              <a:off x="2280902" y="3068960"/>
              <a:ext cx="117467" cy="1191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4" name="椭圆 113"/>
            <p:cNvSpPr/>
            <p:nvPr>
              <p:custDataLst>
                <p:tags r:id="rId48"/>
              </p:custDataLst>
            </p:nvPr>
          </p:nvSpPr>
          <p:spPr>
            <a:xfrm>
              <a:off x="3073012" y="3080083"/>
              <a:ext cx="117467" cy="1191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5" name="椭圆 114"/>
            <p:cNvSpPr/>
            <p:nvPr>
              <p:custDataLst>
                <p:tags r:id="rId49"/>
              </p:custDataLst>
            </p:nvPr>
          </p:nvSpPr>
          <p:spPr>
            <a:xfrm>
              <a:off x="3865122" y="3068960"/>
              <a:ext cx="117467" cy="1191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6" name="椭圆 115"/>
            <p:cNvSpPr/>
            <p:nvPr>
              <p:custDataLst>
                <p:tags r:id="rId50"/>
              </p:custDataLst>
            </p:nvPr>
          </p:nvSpPr>
          <p:spPr>
            <a:xfrm>
              <a:off x="4657232" y="3068960"/>
              <a:ext cx="117467" cy="1191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7" name="椭圆 116"/>
            <p:cNvSpPr/>
            <p:nvPr>
              <p:custDataLst>
                <p:tags r:id="rId51"/>
              </p:custDataLst>
            </p:nvPr>
          </p:nvSpPr>
          <p:spPr>
            <a:xfrm>
              <a:off x="5449342" y="3080083"/>
              <a:ext cx="117467" cy="1191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395" name="TextBox 50"/>
            <p:cNvSpPr txBox="1"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1331640" y="3140968"/>
              <a:ext cx="711311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 b="1" i="1">
                  <a:solidFill>
                    <a:srgbClr val="FF0000"/>
                  </a:solidFill>
                </a:rPr>
                <a:t>00           +12          +24          +36          +48          +60          +72            </a:t>
              </a:r>
              <a:endParaRPr lang="en-US" altLang="zh-CN" sz="1400" b="1" i="1">
                <a:solidFill>
                  <a:srgbClr val="FF0000"/>
                </a:solidFill>
              </a:endParaRPr>
            </a:p>
          </p:txBody>
        </p:sp>
        <p:sp>
          <p:nvSpPr>
            <p:cNvPr id="119" name="椭圆 118"/>
            <p:cNvSpPr/>
            <p:nvPr>
              <p:custDataLst>
                <p:tags r:id="rId53"/>
              </p:custDataLst>
            </p:nvPr>
          </p:nvSpPr>
          <p:spPr>
            <a:xfrm>
              <a:off x="6241452" y="3080083"/>
              <a:ext cx="117467" cy="1191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120" name="直接连接符 119"/>
            <p:cNvCxnSpPr>
              <a:endCxn id="119" idx="6"/>
            </p:cNvCxnSpPr>
            <p:nvPr>
              <p:custDataLst>
                <p:tags r:id="rId54"/>
              </p:custDataLst>
            </p:nvPr>
          </p:nvCxnSpPr>
          <p:spPr>
            <a:xfrm flipV="1">
              <a:off x="1561812" y="3140467"/>
              <a:ext cx="479710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 bwMode="auto">
          <a:xfrm>
            <a:off x="1037590" y="1507490"/>
            <a:ext cx="7146925" cy="4679950"/>
            <a:chOff x="7159625" y="1492250"/>
            <a:chExt cx="8613775" cy="4679950"/>
          </a:xfrm>
        </p:grpSpPr>
        <p:sp>
          <p:nvSpPr>
            <p:cNvPr id="135" name="矩形 134"/>
            <p:cNvSpPr/>
            <p:nvPr>
              <p:custDataLst>
                <p:tags r:id="rId55"/>
              </p:custDataLst>
            </p:nvPr>
          </p:nvSpPr>
          <p:spPr bwMode="auto">
            <a:xfrm>
              <a:off x="7159625" y="1492250"/>
              <a:ext cx="8613775" cy="4679950"/>
            </a:xfrm>
            <a:prstGeom prst="rect">
              <a:avLst/>
            </a:prstGeom>
            <a:solidFill>
              <a:schemeClr val="bg1">
                <a:lumMod val="85000"/>
                <a:alpha val="48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15378" name="组合 5"/>
            <p:cNvGrpSpPr/>
            <p:nvPr/>
          </p:nvGrpSpPr>
          <p:grpSpPr bwMode="auto">
            <a:xfrm>
              <a:off x="7691437" y="2465387"/>
              <a:ext cx="7548563" cy="2373312"/>
              <a:chOff x="7239000" y="2465387"/>
              <a:chExt cx="7548563" cy="2373312"/>
            </a:xfrm>
          </p:grpSpPr>
          <p:pic>
            <p:nvPicPr>
              <p:cNvPr id="10" name="Picture 6" descr="G:\EC_data\2014\1417\B_ini2014092612.emf"/>
              <p:cNvPicPr>
                <a:picLocks noChangeAspect="1" noChangeArrowheads="1"/>
              </p:cNvPicPr>
              <p:nvPr>
                <p:custDataLst>
                  <p:tags r:id="rId56"/>
                </p:custDataLst>
              </p:nvPr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9000" y="2465387"/>
                <a:ext cx="7548563" cy="2373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80" name="TextBox 46"/>
              <p:cNvSpPr txBox="1"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11212511" y="3689349"/>
                <a:ext cx="576263" cy="30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i="1">
                    <a:solidFill>
                      <a:srgbClr val="FF0000"/>
                    </a:solidFill>
                  </a:rPr>
                  <a:t>00</a:t>
                </a:r>
                <a:endParaRPr lang="zh-CN" altLang="en-US" sz="1400" b="1" i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5381" name="TextBox 48"/>
              <p:cNvSpPr txBox="1"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12004674" y="3760787"/>
                <a:ext cx="576262" cy="30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i="1">
                    <a:solidFill>
                      <a:srgbClr val="FF0000"/>
                    </a:solidFill>
                  </a:rPr>
                  <a:t>24</a:t>
                </a:r>
                <a:endParaRPr lang="zh-CN" altLang="en-US" sz="1400" b="1" i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5382" name="TextBox 49"/>
              <p:cNvSpPr txBox="1"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12868274" y="3813174"/>
                <a:ext cx="576262" cy="30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i="1">
                    <a:solidFill>
                      <a:srgbClr val="FF0000"/>
                    </a:solidFill>
                  </a:rPr>
                  <a:t>48</a:t>
                </a:r>
                <a:endParaRPr lang="zh-CN" altLang="en-US" sz="1400" b="1" i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5383" name="TextBox 54"/>
              <p:cNvSpPr txBox="1"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13731874" y="3597274"/>
                <a:ext cx="576262" cy="30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i="1">
                    <a:solidFill>
                      <a:srgbClr val="FF0000"/>
                    </a:solidFill>
                  </a:rPr>
                  <a:t>72</a:t>
                </a:r>
                <a:endParaRPr lang="zh-CN" altLang="en-US" sz="1400" b="1" i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5384" name="TextBox 60"/>
              <p:cNvSpPr txBox="1">
                <a:spLocks noChangeArrowheads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13731874" y="2681287"/>
                <a:ext cx="576262" cy="30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i="1">
                    <a:solidFill>
                      <a:srgbClr val="FF3399"/>
                    </a:solidFill>
                  </a:rPr>
                  <a:t>96</a:t>
                </a:r>
                <a:endParaRPr lang="zh-CN" altLang="en-US" sz="1400" b="1" i="1">
                  <a:solidFill>
                    <a:srgbClr val="FF3399"/>
                  </a:solidFill>
                </a:endParaRPr>
              </a:p>
            </p:txBody>
          </p:sp>
          <p:sp>
            <p:nvSpPr>
              <p:cNvPr id="15385" name="TextBox 66"/>
              <p:cNvSpPr txBox="1">
                <a:spLocks noChangeArrowheads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12868274" y="3328987"/>
                <a:ext cx="576262" cy="30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i="1">
                    <a:solidFill>
                      <a:srgbClr val="FF3399"/>
                    </a:solidFill>
                  </a:rPr>
                  <a:t>72</a:t>
                </a:r>
                <a:endParaRPr lang="zh-CN" altLang="en-US" sz="1400" b="1" i="1">
                  <a:solidFill>
                    <a:srgbClr val="FF3399"/>
                  </a:solidFill>
                </a:endParaRPr>
              </a:p>
            </p:txBody>
          </p:sp>
          <p:sp>
            <p:nvSpPr>
              <p:cNvPr id="15386" name="TextBox 69"/>
              <p:cNvSpPr txBox="1"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12004674" y="3473449"/>
                <a:ext cx="576262" cy="30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i="1">
                    <a:solidFill>
                      <a:srgbClr val="FF3399"/>
                    </a:solidFill>
                  </a:rPr>
                  <a:t>48</a:t>
                </a:r>
                <a:endParaRPr lang="zh-CN" altLang="en-US" sz="1400" b="1" i="1">
                  <a:solidFill>
                    <a:srgbClr val="FF3399"/>
                  </a:solidFill>
                </a:endParaRPr>
              </a:p>
            </p:txBody>
          </p:sp>
          <p:sp>
            <p:nvSpPr>
              <p:cNvPr id="15387" name="TextBox 70"/>
              <p:cNvSpPr txBox="1">
                <a:spLocks noChangeArrowheads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11212511" y="3402012"/>
                <a:ext cx="576263" cy="30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i="1">
                    <a:solidFill>
                      <a:srgbClr val="FF3399"/>
                    </a:solidFill>
                  </a:rPr>
                  <a:t>24</a:t>
                </a:r>
                <a:endParaRPr lang="zh-CN" altLang="en-US" sz="1400" b="1" i="1">
                  <a:solidFill>
                    <a:srgbClr val="FF3399"/>
                  </a:solidFill>
                </a:endParaRPr>
              </a:p>
            </p:txBody>
          </p:sp>
          <p:sp>
            <p:nvSpPr>
              <p:cNvPr id="15388" name="TextBox 71"/>
              <p:cNvSpPr txBox="1">
                <a:spLocks noChangeArrowheads="1"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10347324" y="3617912"/>
                <a:ext cx="576262" cy="30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i="1">
                    <a:solidFill>
                      <a:srgbClr val="FF3399"/>
                    </a:solidFill>
                  </a:rPr>
                  <a:t>00</a:t>
                </a:r>
                <a:endParaRPr lang="zh-CN" altLang="en-US" sz="1400" b="1" i="1">
                  <a:solidFill>
                    <a:srgbClr val="FF3399"/>
                  </a:solidFill>
                </a:endParaRPr>
              </a:p>
            </p:txBody>
          </p:sp>
        </p:grpSp>
      </p:grpSp>
      <p:sp>
        <p:nvSpPr>
          <p:cNvPr id="3" name="TextBox 2"/>
          <p:cNvSpPr txBox="1"/>
          <p:nvPr>
            <p:custDataLst>
              <p:tags r:id="rId67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Objective forecast of ET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82887"/>
            <a:ext cx="7200000" cy="540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23392" y="482865"/>
            <a:ext cx="65287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</a:rPr>
              <a:t>ET will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begin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</a:rPr>
              <a:t> in the evening of 5</a:t>
            </a:r>
            <a:r>
              <a:rPr lang="en-US" altLang="zh-CN" b="1" baseline="30000" dirty="0" smtClean="0">
                <a:latin typeface="微软雅黑" panose="020B0503020204020204" charset="-122"/>
                <a:ea typeface="微软雅黑" panose="020B0503020204020204" charset="-122"/>
              </a:rPr>
              <a:t>th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</a:rPr>
              <a:t> Sept. and quickly (~20 hours)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complete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in the evening of 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en-US" altLang="zh-CN" b="1" baseline="30000" dirty="0" smtClean="0">
                <a:latin typeface="微软雅黑" panose="020B0503020204020204" charset="-122"/>
                <a:ea typeface="微软雅黑" panose="020B0503020204020204" charset="-122"/>
              </a:rPr>
              <a:t>th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</a:rPr>
              <a:t> Sept.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8" name="Picture 4" descr="I:\Typhoon\ET\20220905062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0" y="110490"/>
            <a:ext cx="9638665" cy="67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25659"/>
            <a:ext cx="9744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ET forecast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of </a:t>
            </a:r>
            <a:r>
              <a:rPr lang="en-US" altLang="zh-CN" sz="2400" b="1" dirty="0" err="1">
                <a:latin typeface="微软雅黑" panose="020B0503020204020204" charset="-122"/>
                <a:ea typeface="微软雅黑" panose="020B0503020204020204" charset="-122"/>
              </a:rPr>
              <a:t>Hinnamnor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 (2022)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" y="187325"/>
            <a:ext cx="7057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ET forecast 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of </a:t>
            </a:r>
            <a:r>
              <a:rPr lang="en-US" altLang="zh-CN" sz="3200" b="1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Muifa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(2023)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3392" y="836712"/>
            <a:ext cx="65287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Mufia 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is under the ET process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 (14</a:t>
            </a:r>
            <a:r>
              <a:rPr lang="en-US" altLang="zh-CN" baseline="30000" dirty="0" smtClean="0">
                <a:latin typeface="微软雅黑" panose="020B0503020204020204" charset="-122"/>
                <a:ea typeface="微软雅黑" panose="020B0503020204020204" charset="-122"/>
              </a:rPr>
              <a:t>th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 Spet.)  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 will 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complet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 in the evening 16</a:t>
            </a:r>
            <a:r>
              <a:rPr lang="en-US" altLang="zh-CN" baseline="30000" dirty="0" smtClean="0">
                <a:latin typeface="微软雅黑" panose="020B0503020204020204" charset="-122"/>
                <a:ea typeface="微软雅黑" panose="020B0503020204020204" charset="-122"/>
              </a:rPr>
              <a:t>th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 to the morning to 17</a:t>
            </a:r>
            <a:r>
              <a:rPr lang="en-US" altLang="zh-CN" baseline="30000" dirty="0" smtClean="0">
                <a:latin typeface="微软雅黑" panose="020B0503020204020204" charset="-122"/>
                <a:ea typeface="微软雅黑" panose="020B0503020204020204" charset="-122"/>
              </a:rPr>
              <a:t>th</a:t>
            </a:r>
            <a:endParaRPr lang="en-US" altLang="zh-CN" b="1" baseline="30000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2" y="1604796"/>
            <a:ext cx="7009496" cy="525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 descr="I:\Typhoon\ET\2022091412_15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" r="52797"/>
          <a:stretch>
            <a:fillRect/>
          </a:stretch>
        </p:blipFill>
        <p:spPr bwMode="auto">
          <a:xfrm>
            <a:off x="7152005" y="187325"/>
            <a:ext cx="4554220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08235" y="3865240"/>
            <a:ext cx="326436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冷空气由低层侵入台风核心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4899025" y="3433445"/>
            <a:ext cx="6741795" cy="7810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60000"/>
          </a:bodyPr>
          <a:lstStyle>
            <a:lvl1pPr algn="ctr">
              <a:defRPr sz="8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>
              <a:defRPr sz="5865"/>
            </a:lvl2pPr>
            <a:lvl3pPr algn="ctr">
              <a:defRPr sz="5865"/>
            </a:lvl3pPr>
            <a:lvl4pPr algn="ctr">
              <a:defRPr sz="5865"/>
            </a:lvl4pPr>
            <a:lvl5pPr algn="ctr">
              <a:defRPr sz="5865"/>
            </a:lvl5pPr>
            <a:lvl6pPr marL="609600" algn="ctr" fontAlgn="base">
              <a:spcBef>
                <a:spcPct val="0"/>
              </a:spcBef>
              <a:spcAft>
                <a:spcPct val="0"/>
              </a:spcAft>
              <a:defRPr sz="5865"/>
            </a:lvl6pPr>
            <a:lvl7pPr marL="1219200" algn="ctr" fontAlgn="base">
              <a:spcBef>
                <a:spcPct val="0"/>
              </a:spcBef>
              <a:spcAft>
                <a:spcPct val="0"/>
              </a:spcAft>
              <a:defRPr sz="5865"/>
            </a:lvl7pPr>
            <a:lvl8pPr marL="1828800" algn="ctr" fontAlgn="base">
              <a:spcBef>
                <a:spcPct val="0"/>
              </a:spcBef>
              <a:spcAft>
                <a:spcPct val="0"/>
              </a:spcAft>
              <a:defRPr sz="5865"/>
            </a:lvl8pPr>
            <a:lvl9pPr marL="2438400" algn="ctr" fontAlgn="base">
              <a:spcBef>
                <a:spcPct val="0"/>
              </a:spcBef>
              <a:spcAft>
                <a:spcPct val="0"/>
              </a:spcAft>
              <a:defRPr sz="5865"/>
            </a:lvl9pPr>
          </a:lstStyle>
          <a:p>
            <a:r>
              <a:rPr lang="en-US" altLang="zh-CN" sz="6600"/>
              <a:t>Thanks for attentions!</a:t>
            </a:r>
            <a:endParaRPr lang="en-US" altLang="zh-CN" sz="6600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908" y="5289730"/>
            <a:ext cx="22850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69" y="4770796"/>
            <a:ext cx="222288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667" y="4214286"/>
            <a:ext cx="22428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3" y="3032133"/>
            <a:ext cx="22608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87" y="1989008"/>
            <a:ext cx="222136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804" y="1202460"/>
            <a:ext cx="22400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834" y="770255"/>
            <a:ext cx="22288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1"/>
          <p:cNvSpPr txBox="1"/>
          <p:nvPr>
            <p:custDataLst>
              <p:tags r:id="rId16"/>
            </p:custDataLst>
          </p:nvPr>
        </p:nvSpPr>
        <p:spPr>
          <a:xfrm>
            <a:off x="186690" y="201295"/>
            <a:ext cx="9399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 smtClean="0">
                <a:solidFill>
                  <a:schemeClr val="bg1"/>
                </a:solidFill>
                <a:ea typeface="黑体" panose="02010609060101010101" charset="-122"/>
              </a:rPr>
              <a:t>ET Process is an importance stage during the entire lifespane of TC  !</a:t>
            </a:r>
            <a:endParaRPr lang="zh-CN" altLang="en-US" sz="2800" b="1" dirty="0">
              <a:solidFill>
                <a:schemeClr val="bg1"/>
              </a:solidFill>
              <a:ea typeface="黑体" panose="02010609060101010101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8300720" y="5824220"/>
            <a:ext cx="757555" cy="308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>
            <p:custDataLst>
              <p:tags r:id="rId17"/>
            </p:custDataLst>
          </p:nvPr>
        </p:nvCxnSpPr>
        <p:spPr>
          <a:xfrm flipH="1" flipV="1">
            <a:off x="5506720" y="5154295"/>
            <a:ext cx="566420" cy="199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>
            <p:custDataLst>
              <p:tags r:id="rId18"/>
            </p:custDataLst>
          </p:nvPr>
        </p:nvCxnSpPr>
        <p:spPr>
          <a:xfrm flipH="1" flipV="1">
            <a:off x="2612390" y="4472305"/>
            <a:ext cx="566420" cy="199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endCxn id="1030" idx="1"/>
          </p:cNvCxnSpPr>
          <p:nvPr>
            <p:custDataLst>
              <p:tags r:id="rId19"/>
            </p:custDataLst>
          </p:nvPr>
        </p:nvCxnSpPr>
        <p:spPr>
          <a:xfrm flipV="1">
            <a:off x="2607945" y="2708910"/>
            <a:ext cx="613410" cy="271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20"/>
            </p:custDataLst>
          </p:nvPr>
        </p:nvCxnSpPr>
        <p:spPr>
          <a:xfrm flipV="1">
            <a:off x="5442585" y="1988820"/>
            <a:ext cx="613410" cy="271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>
            <p:custDataLst>
              <p:tags r:id="rId21"/>
            </p:custDataLst>
          </p:nvPr>
        </p:nvCxnSpPr>
        <p:spPr>
          <a:xfrm flipV="1">
            <a:off x="8376920" y="1141730"/>
            <a:ext cx="681355" cy="261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36220" y="772795"/>
            <a:ext cx="11049000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The l</a:t>
            </a:r>
            <a:r>
              <a:rPr lang="en-US" altLang="zh-CN"/>
              <a:t>astest</a:t>
            </a:r>
            <a:r>
              <a:rPr lang="zh-CN" altLang="en-US"/>
              <a:t> International Panel on Climate Change (IPCC)</a:t>
            </a:r>
            <a:r>
              <a:rPr lang="en-US" altLang="zh-CN"/>
              <a:t> report  highligt that :</a:t>
            </a:r>
            <a:endParaRPr lang="en-US" altLang="zh-CN"/>
          </a:p>
          <a:p>
            <a:pPr>
              <a:lnSpc>
                <a:spcPct val="150000"/>
              </a:lnSpc>
            </a:pPr>
            <a:r>
              <a:rPr lang="en-US" altLang="zh-CN"/>
              <a:t>  “</a:t>
            </a:r>
            <a:r>
              <a:rPr lang="zh-CN" altLang="en-US"/>
              <a:t>The rate of intensification and number of strong tropical cyclones have increased, and tropical cyclone tracks likely migrated poleward.</a:t>
            </a:r>
            <a:r>
              <a:rPr lang="en-US" altLang="zh-CN"/>
              <a:t>”</a:t>
            </a:r>
            <a:endParaRPr lang="zh-CN" altLang="en-US"/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/>
              <a:t>Number of strong tropical cyclones has increased</a:t>
            </a:r>
            <a:endParaRPr lang="zh-CN" altLang="en-US"/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/>
              <a:t>Tropical cyclone tracks likely migrated </a:t>
            </a:r>
            <a:r>
              <a:rPr lang="en-US" altLang="zh-CN"/>
              <a:t>north</a:t>
            </a:r>
            <a:r>
              <a:rPr lang="zh-CN" altLang="en-US"/>
              <a:t>ward</a:t>
            </a:r>
            <a:endParaRPr lang="zh-CN" altLang="en-US"/>
          </a:p>
        </p:txBody>
      </p:sp>
      <p:pic>
        <p:nvPicPr>
          <p:cNvPr id="106" name="图片 105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56275" y="2927350"/>
            <a:ext cx="5528945" cy="3618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0" y="733425"/>
            <a:ext cx="12192000" cy="45719"/>
          </a:xfrm>
          <a:prstGeom prst="rect">
            <a:avLst/>
          </a:prstGeom>
          <a:gradFill>
            <a:gsLst>
              <a:gs pos="97917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50000"/>
                </a:schemeClr>
              </a:gs>
              <a:gs pos="38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TextBox 2"/>
          <p:cNvSpPr txBox="1"/>
          <p:nvPr>
            <p:custDataLst>
              <p:tags r:id="rId4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Motivation 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90550" y="2927350"/>
            <a:ext cx="3961130" cy="3667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71595" y="6525260"/>
            <a:ext cx="20015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i="1"/>
              <a:t>(</a:t>
            </a:r>
            <a:r>
              <a:rPr lang="zh-CN" altLang="en-US" sz="1400" i="1"/>
              <a:t>Emanuel JC 2021</a:t>
            </a:r>
            <a:r>
              <a:rPr lang="en-US" altLang="zh-CN" sz="1400" i="1"/>
              <a:t>)</a:t>
            </a:r>
            <a:endParaRPr lang="en-US" altLang="zh-CN" sz="1400" i="1"/>
          </a:p>
        </p:txBody>
      </p:sp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128000" y="64135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/>
              <a:t>Courtesy from STI/CMA</a:t>
            </a:r>
            <a:endParaRPr lang="en-US" altLang="zh-CN"/>
          </a:p>
        </p:txBody>
      </p:sp>
      <p:pic>
        <p:nvPicPr>
          <p:cNvPr id="52" name="图片 52" descr="C:\Users\Administrator\Documents\WeChat Files\wxid_d395ja4st89x21\FileStorage\Temp\1694157897048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3410" y="793115"/>
            <a:ext cx="3811905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图片 55" descr="C:\Users\Administrator\Documents\WeChat Files\wxid_d395ja4st89x21\FileStorage\Temp\1694157975795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5315" y="3023870"/>
            <a:ext cx="376174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图片 53" descr="C:\Users\Administrator\Documents\WeChat Files\wxid_d395ja4st89x21\FileStorage\Temp\1694157929522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9770" y="839470"/>
            <a:ext cx="3772535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图片 54" descr="C:\Users\Administrator\Documents\WeChat Files\wxid_d395ja4st89x21\FileStorage\Temp\1694157953758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290" y="2978785"/>
            <a:ext cx="3840480" cy="21024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356870" y="5150485"/>
            <a:ext cx="11478895" cy="13531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Typhoon disasters account for a high proportion of meteorological disasters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altLang="zh-CN" sz="16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Over the past 33 years, although the number of tropical cyclones that have landed in China has not shown a significant linear trend, </a:t>
            </a:r>
            <a:r>
              <a:rPr lang="en-US" altLang="zh-CN" sz="1600" u="sng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the number of tropical cyclones that have caused disasters has increased</a:t>
            </a:r>
            <a:r>
              <a:rPr lang="en-US" altLang="zh-CN" sz="16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</a:t>
            </a:r>
            <a:endParaRPr lang="en-US" altLang="zh-CN" sz="1600" dirty="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Changes in spatial distribution of typhoon</a:t>
            </a:r>
            <a:endParaRPr lang="en-US" altLang="zh-CN" sz="16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altLang="zh-CN" sz="16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Increasing in TC disasters losses in </a:t>
            </a:r>
            <a:r>
              <a:rPr lang="en-US" altLang="zh-CN" sz="1600" u="sng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Southwest and North China </a:t>
            </a:r>
            <a:r>
              <a:rPr lang="en-US" altLang="zh-CN" sz="16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in the past decade</a:t>
            </a:r>
            <a:endParaRPr lang="zh-CN" altLang="en-US" sz="1600" dirty="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>
            <p:custDataLst>
              <p:tags r:id="rId10"/>
            </p:custDataLst>
          </p:nvPr>
        </p:nvSpPr>
        <p:spPr>
          <a:xfrm>
            <a:off x="0" y="733425"/>
            <a:ext cx="12192000" cy="45719"/>
          </a:xfrm>
          <a:prstGeom prst="rect">
            <a:avLst/>
          </a:prstGeom>
          <a:gradFill>
            <a:gsLst>
              <a:gs pos="97917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50000"/>
                </a:schemeClr>
              </a:gs>
              <a:gs pos="38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" name="TextBox 2"/>
          <p:cNvSpPr txBox="1"/>
          <p:nvPr>
            <p:custDataLst>
              <p:tags r:id="rId11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Motivation 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323850" y="915670"/>
            <a:ext cx="5629275" cy="3465830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About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35%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of tropical cyclones (TCs) undergo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ET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over the western North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Pacific</a:t>
            </a:r>
            <a:endParaRPr lang="en-US" altLang="zh-CN" sz="1600" b="1" dirty="0" smtClean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25000"/>
              </a:lnSpc>
            </a:pPr>
            <a:endParaRPr lang="en-US" altLang="zh-CN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altLang="zh-CN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During ET,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cyclone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structure changes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and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develops rapidly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The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expansion of the gale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area and the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enhancement of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TC asymmetry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bring significant challenge to the TC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forecast.</a:t>
            </a:r>
            <a:endParaRPr lang="zh-CN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88" y="998855"/>
            <a:ext cx="5741711" cy="307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/>
          <p:nvPr>
            <p:custDataLst>
              <p:tags r:id="rId4"/>
            </p:custDataLst>
          </p:nvPr>
        </p:nvSpPr>
        <p:spPr>
          <a:xfrm>
            <a:off x="7505382" y="2077868"/>
            <a:ext cx="790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29%</a:t>
            </a:r>
            <a:endParaRPr lang="en-US" altLang="zh-CN" b="1" dirty="0" smtClean="0"/>
          </a:p>
        </p:txBody>
      </p:sp>
      <p:sp>
        <p:nvSpPr>
          <p:cNvPr id="2" name="矩形 1"/>
          <p:cNvSpPr/>
          <p:nvPr/>
        </p:nvSpPr>
        <p:spPr>
          <a:xfrm>
            <a:off x="0" y="733425"/>
            <a:ext cx="12192000" cy="45719"/>
          </a:xfrm>
          <a:prstGeom prst="rect">
            <a:avLst/>
          </a:prstGeom>
          <a:gradFill>
            <a:gsLst>
              <a:gs pos="97917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50000"/>
                </a:schemeClr>
              </a:gs>
              <a:gs pos="38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TextBox 2"/>
          <p:cNvSpPr txBox="1"/>
          <p:nvPr>
            <p:custDataLst>
              <p:tags r:id="rId5"/>
            </p:custDataLst>
          </p:nvPr>
        </p:nvSpPr>
        <p:spPr>
          <a:xfrm>
            <a:off x="6476999" y="3699629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Global Tropical Cyclone Tracks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22" name="TextBox 2"/>
          <p:cNvSpPr txBox="1"/>
          <p:nvPr>
            <p:custDataLst>
              <p:tags r:id="rId6"/>
            </p:custDataLst>
          </p:nvPr>
        </p:nvSpPr>
        <p:spPr>
          <a:xfrm>
            <a:off x="7848599" y="1659572"/>
            <a:ext cx="790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35%</a:t>
            </a:r>
            <a:endParaRPr lang="en-US" altLang="zh-CN" b="1" dirty="0" smtClean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7214869" y="1590676"/>
            <a:ext cx="1329057" cy="10287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7505382" y="1630997"/>
            <a:ext cx="1000124" cy="4374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>
            <p:custDataLst>
              <p:tags r:id="rId9"/>
            </p:custDataLst>
          </p:nvPr>
        </p:nvSpPr>
        <p:spPr>
          <a:xfrm>
            <a:off x="5869263" y="4211320"/>
            <a:ext cx="5865536" cy="2533808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About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 to 10 TCs make landfall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along the western North Pacific coast each year are contributed by cyclones that are undergoing or have completed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ET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The gale and heavy rainfall associated with ET brought huge economic damage to related contries.</a:t>
            </a:r>
            <a:endParaRPr lang="zh-CN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altLang="zh-CN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zh-CN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929" y="4514850"/>
            <a:ext cx="2850546" cy="2019300"/>
          </a:xfrm>
          <a:prstGeom prst="rect">
            <a:avLst/>
          </a:prstGeom>
        </p:spPr>
      </p:pic>
      <p:sp>
        <p:nvSpPr>
          <p:cNvPr id="29" name="矩形 28"/>
          <p:cNvSpPr/>
          <p:nvPr>
            <p:custDataLst>
              <p:tags r:id="rId11"/>
            </p:custDataLst>
          </p:nvPr>
        </p:nvSpPr>
        <p:spPr>
          <a:xfrm>
            <a:off x="2762249" y="5563235"/>
            <a:ext cx="576263" cy="1209040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  <a:endParaRPr lang="en-US" altLang="zh-CN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endParaRPr lang="en-US" altLang="zh-CN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endParaRPr lang="zh-CN" altLang="zh-CN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2"/>
          <a:stretch>
            <a:fillRect/>
          </a:stretch>
        </p:blipFill>
        <p:spPr bwMode="auto">
          <a:xfrm>
            <a:off x="3282475" y="4514850"/>
            <a:ext cx="2442050" cy="195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"/>
          <p:cNvSpPr txBox="1"/>
          <p:nvPr>
            <p:custDataLst>
              <p:tags r:id="rId13"/>
            </p:custDataLst>
          </p:nvPr>
        </p:nvSpPr>
        <p:spPr>
          <a:xfrm>
            <a:off x="854867" y="6460291"/>
            <a:ext cx="205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ET TC tracks</a:t>
            </a:r>
            <a:endParaRPr lang="en-US" altLang="zh-CN" b="1" dirty="0" smtClean="0"/>
          </a:p>
        </p:txBody>
      </p:sp>
      <p:sp>
        <p:nvSpPr>
          <p:cNvPr id="31" name="TextBox 2"/>
          <p:cNvSpPr txBox="1"/>
          <p:nvPr>
            <p:custDataLst>
              <p:tags r:id="rId14"/>
            </p:custDataLst>
          </p:nvPr>
        </p:nvSpPr>
        <p:spPr>
          <a:xfrm>
            <a:off x="3282475" y="6451996"/>
            <a:ext cx="239633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MAYSAK(2020)</a:t>
            </a:r>
            <a:endParaRPr lang="en-US" altLang="zh-CN" b="1" dirty="0" smtClean="0"/>
          </a:p>
        </p:txBody>
      </p:sp>
      <p:sp>
        <p:nvSpPr>
          <p:cNvPr id="32" name="TextBox 2"/>
          <p:cNvSpPr txBox="1"/>
          <p:nvPr>
            <p:custDataLst>
              <p:tags r:id="rId15"/>
            </p:custDataLst>
          </p:nvPr>
        </p:nvSpPr>
        <p:spPr>
          <a:xfrm>
            <a:off x="3722619" y="4145399"/>
            <a:ext cx="188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Precipitation</a:t>
            </a:r>
            <a:endParaRPr lang="en-US" altLang="zh-CN" b="1" dirty="0" smtClean="0"/>
          </a:p>
        </p:txBody>
      </p:sp>
      <p:sp>
        <p:nvSpPr>
          <p:cNvPr id="3" name="TextBox 2"/>
          <p:cNvSpPr txBox="1"/>
          <p:nvPr>
            <p:custDataLst>
              <p:tags r:id="rId16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Background 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27"/>
          <p:cNvSpPr>
            <a:spLocks noChangeArrowheads="1"/>
          </p:cNvSpPr>
          <p:nvPr/>
        </p:nvSpPr>
        <p:spPr bwMode="auto">
          <a:xfrm rot="16200000">
            <a:off x="4200527" y="3176586"/>
            <a:ext cx="533400" cy="3733802"/>
          </a:xfrm>
          <a:prstGeom prst="downArrow">
            <a:avLst>
              <a:gd name="adj1" fmla="val 32741"/>
              <a:gd name="adj2" fmla="val 85125"/>
            </a:avLst>
          </a:prstGeom>
          <a:gradFill rotWithShape="1">
            <a:gsLst>
              <a:gs pos="0">
                <a:srgbClr val="FF0000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15" name="Text Box 229"/>
          <p:cNvSpPr txBox="1">
            <a:spLocks noChangeArrowheads="1"/>
          </p:cNvSpPr>
          <p:nvPr/>
        </p:nvSpPr>
        <p:spPr bwMode="auto">
          <a:xfrm>
            <a:off x="371475" y="4910748"/>
            <a:ext cx="2228849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zh-CN" sz="1600" b="1" dirty="0" smtClean="0">
                <a:ea typeface="黑体" panose="02010609060101010101" charset="-122"/>
              </a:rPr>
              <a:t>Tropical Cyclone (TC)</a:t>
            </a:r>
            <a:endParaRPr lang="zh-CN" altLang="en-US" sz="1600" b="1" dirty="0">
              <a:ea typeface="黑体" panose="02010609060101010101" charset="-122"/>
            </a:endParaRPr>
          </a:p>
        </p:txBody>
      </p:sp>
      <p:grpSp>
        <p:nvGrpSpPr>
          <p:cNvPr id="17" name="组合 16"/>
          <p:cNvGrpSpPr/>
          <p:nvPr/>
        </p:nvGrpSpPr>
        <p:grpSpPr bwMode="auto">
          <a:xfrm>
            <a:off x="2569210" y="4604385"/>
            <a:ext cx="3733800" cy="763905"/>
            <a:chOff x="2536799" y="3490317"/>
            <a:chExt cx="3178202" cy="763905"/>
          </a:xfrm>
        </p:grpSpPr>
        <p:sp>
          <p:nvSpPr>
            <p:cNvPr id="18" name="Text Box 228"/>
            <p:cNvSpPr txBox="1">
              <a:spLocks noChangeArrowheads="1"/>
            </p:cNvSpPr>
            <p:nvPr/>
          </p:nvSpPr>
          <p:spPr bwMode="auto">
            <a:xfrm>
              <a:off x="3581400" y="3947517"/>
              <a:ext cx="1285875" cy="306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400"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</a:rPr>
                <a:t>Hybrid</a:t>
              </a:r>
              <a:endParaRPr lang="en-US" altLang="zh-CN" sz="140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19" name="Rectangle 231"/>
            <p:cNvSpPr>
              <a:spLocks noChangeArrowheads="1"/>
            </p:cNvSpPr>
            <p:nvPr/>
          </p:nvSpPr>
          <p:spPr bwMode="auto">
            <a:xfrm>
              <a:off x="2536799" y="3490317"/>
              <a:ext cx="3178201" cy="76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232"/>
            <p:cNvSpPr txBox="1">
              <a:spLocks noChangeArrowheads="1"/>
            </p:cNvSpPr>
            <p:nvPr/>
          </p:nvSpPr>
          <p:spPr bwMode="auto">
            <a:xfrm>
              <a:off x="2536799" y="3518892"/>
              <a:ext cx="3178202" cy="306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400" b="1" dirty="0" smtClean="0"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1400" b="1" dirty="0" err="1" smtClean="0"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</a:rPr>
                <a:t>Extratropical</a:t>
              </a:r>
              <a:r>
                <a:rPr lang="en-US" altLang="zh-CN" sz="1400" b="1" dirty="0" smtClean="0"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</a:rPr>
                <a:t> Transition (ET)</a:t>
              </a:r>
              <a:endParaRPr lang="zh-CN" altLang="en-US" sz="1400" b="1" dirty="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35"/>
          <p:cNvGrpSpPr/>
          <p:nvPr/>
        </p:nvGrpSpPr>
        <p:grpSpPr bwMode="auto">
          <a:xfrm>
            <a:off x="460375" y="2009775"/>
            <a:ext cx="2671763" cy="2555875"/>
            <a:chOff x="460239" y="1524000"/>
            <a:chExt cx="2671597" cy="2556000"/>
          </a:xfrm>
        </p:grpSpPr>
        <p:pic>
          <p:nvPicPr>
            <p:cNvPr id="22" name="Picture 32" descr="G:\bk_2012\E\Mindulle\data\SAT\gif\0300.gif"/>
            <p:cNvPicPr>
              <a:picLocks noChangeAspect="1" noChangeArrowheads="1"/>
            </p:cNvPicPr>
            <p:nvPr/>
          </p:nvPicPr>
          <p:blipFill rotWithShape="1">
            <a:blip r:embed="rId1"/>
            <a:srcRect l="25264" t="9712" r="26455" b="30509"/>
            <a:stretch>
              <a:fillRect/>
            </a:stretch>
          </p:blipFill>
          <p:spPr bwMode="auto">
            <a:xfrm>
              <a:off x="460239" y="1524000"/>
              <a:ext cx="2671597" cy="2556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3" name="十字形 22"/>
            <p:cNvSpPr/>
            <p:nvPr/>
          </p:nvSpPr>
          <p:spPr>
            <a:xfrm rot="2596093">
              <a:off x="1252353" y="3698981"/>
              <a:ext cx="76195" cy="76204"/>
            </a:xfrm>
            <a:prstGeom prst="plus">
              <a:avLst>
                <a:gd name="adj" fmla="val 43751"/>
              </a:avLst>
            </a:prstGeom>
            <a:ln>
              <a:solidFill>
                <a:srgbClr val="000099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4" name="组合 38"/>
          <p:cNvGrpSpPr/>
          <p:nvPr/>
        </p:nvGrpSpPr>
        <p:grpSpPr bwMode="auto">
          <a:xfrm>
            <a:off x="3190875" y="2009775"/>
            <a:ext cx="2647950" cy="2555875"/>
            <a:chOff x="3218699" y="1524000"/>
            <a:chExt cx="2648701" cy="2556000"/>
          </a:xfrm>
        </p:grpSpPr>
        <p:pic>
          <p:nvPicPr>
            <p:cNvPr id="25" name="Picture 33"/>
            <p:cNvPicPr>
              <a:picLocks noChangeAspect="1" noChangeArrowheads="1"/>
            </p:cNvPicPr>
            <p:nvPr/>
          </p:nvPicPr>
          <p:blipFill rotWithShape="1">
            <a:blip r:embed="rId2"/>
            <a:srcRect l="25244" t="9609" r="26677" b="30349"/>
            <a:stretch>
              <a:fillRect/>
            </a:stretch>
          </p:blipFill>
          <p:spPr bwMode="auto">
            <a:xfrm>
              <a:off x="3218699" y="1524000"/>
              <a:ext cx="2648701" cy="2556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6" name="十字形 25"/>
            <p:cNvSpPr/>
            <p:nvPr/>
          </p:nvSpPr>
          <p:spPr>
            <a:xfrm rot="2596093">
              <a:off x="4065077" y="2911543"/>
              <a:ext cx="76222" cy="76204"/>
            </a:xfrm>
            <a:prstGeom prst="plus">
              <a:avLst>
                <a:gd name="adj" fmla="val 43751"/>
              </a:avLst>
            </a:prstGeom>
            <a:ln>
              <a:solidFill>
                <a:srgbClr val="000099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27" name="Picture 34"/>
          <p:cNvPicPr>
            <a:picLocks noChangeAspect="1" noChangeArrowheads="1"/>
          </p:cNvPicPr>
          <p:nvPr/>
        </p:nvPicPr>
        <p:blipFill rotWithShape="1">
          <a:blip r:embed="rId3"/>
          <a:srcRect l="25039" t="9919" r="26830" b="30178"/>
          <a:stretch>
            <a:fillRect/>
          </a:stretch>
        </p:blipFill>
        <p:spPr bwMode="auto">
          <a:xfrm>
            <a:off x="5895975" y="2009775"/>
            <a:ext cx="2657475" cy="2555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8" name="十字形 27"/>
          <p:cNvSpPr/>
          <p:nvPr/>
        </p:nvSpPr>
        <p:spPr>
          <a:xfrm rot="2596093">
            <a:off x="7254875" y="2940050"/>
            <a:ext cx="76200" cy="76200"/>
          </a:xfrm>
          <a:prstGeom prst="plus">
            <a:avLst>
              <a:gd name="adj" fmla="val 43751"/>
            </a:avLst>
          </a:prstGeom>
          <a:ln>
            <a:solidFill>
              <a:srgbClr val="0000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9" name="Text Box 229"/>
          <p:cNvSpPr txBox="1">
            <a:spLocks noChangeArrowheads="1"/>
          </p:cNvSpPr>
          <p:nvPr/>
        </p:nvSpPr>
        <p:spPr bwMode="auto">
          <a:xfrm>
            <a:off x="6334125" y="4814228"/>
            <a:ext cx="302895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zh-CN" sz="1600" b="1" dirty="0" err="1" smtClean="0">
                <a:ea typeface="黑体" panose="02010609060101010101" charset="-122"/>
              </a:rPr>
              <a:t>Extratropical</a:t>
            </a:r>
            <a:r>
              <a:rPr lang="en-US" altLang="zh-CN" sz="1600" b="1" dirty="0" smtClean="0">
                <a:ea typeface="黑体" panose="02010609060101010101" charset="-122"/>
              </a:rPr>
              <a:t> Cyclone (EC)</a:t>
            </a:r>
            <a:endParaRPr lang="zh-CN" altLang="en-US" sz="1600" b="1" dirty="0">
              <a:ea typeface="黑体" panose="02010609060101010101" charset="-122"/>
            </a:endParaRPr>
          </a:p>
        </p:txBody>
      </p:sp>
      <p:sp>
        <p:nvSpPr>
          <p:cNvPr id="30" name="TextBox 2"/>
          <p:cNvSpPr txBox="1"/>
          <p:nvPr>
            <p:custDataLst>
              <p:tags r:id="rId4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Background 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733425"/>
            <a:ext cx="12192000" cy="45719"/>
          </a:xfrm>
          <a:prstGeom prst="rect">
            <a:avLst/>
          </a:prstGeom>
          <a:gradFill>
            <a:gsLst>
              <a:gs pos="97917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50000"/>
                </a:schemeClr>
              </a:gs>
              <a:gs pos="38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矩形 34"/>
          <p:cNvSpPr/>
          <p:nvPr>
            <p:custDataLst>
              <p:tags r:id="rId5"/>
            </p:custDataLst>
          </p:nvPr>
        </p:nvSpPr>
        <p:spPr>
          <a:xfrm>
            <a:off x="240030" y="915670"/>
            <a:ext cx="11882120" cy="979805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Tropical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Cyclones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undergoing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Extratropical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Transition (ET)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while moving </a:t>
            </a:r>
            <a:r>
              <a:rPr lang="en-US" altLang="zh-CN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polarward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interacting with mid-latitude weather systems, gradually turned to an </a:t>
            </a:r>
            <a:r>
              <a:rPr lang="en-US" altLang="zh-CN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Extratropical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Cyclone.</a:t>
            </a:r>
            <a:endParaRPr lang="zh-CN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zh-CN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2" descr="C:\Users\C\Downloads\Muifa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5"/>
          <a:stretch>
            <a:fillRect/>
          </a:stretch>
        </p:blipFill>
        <p:spPr bwMode="auto">
          <a:xfrm>
            <a:off x="8599291" y="1996812"/>
            <a:ext cx="3075337" cy="256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矩形 36"/>
          <p:cNvSpPr/>
          <p:nvPr>
            <p:custDataLst>
              <p:tags r:id="rId7"/>
            </p:custDataLst>
          </p:nvPr>
        </p:nvSpPr>
        <p:spPr>
          <a:xfrm>
            <a:off x="8804486" y="3966010"/>
            <a:ext cx="1513447" cy="405765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 NANMADOL</a:t>
            </a:r>
            <a:endParaRPr lang="zh-CN" altLang="zh-CN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>
            <p:custDataLst>
              <p:tags r:id="rId8"/>
            </p:custDataLst>
          </p:nvPr>
        </p:nvSpPr>
        <p:spPr>
          <a:xfrm>
            <a:off x="8749410" y="2270523"/>
            <a:ext cx="1345255" cy="405765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MUIFA after ET</a:t>
            </a:r>
            <a:endParaRPr lang="zh-CN" altLang="zh-CN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>
            <p:custDataLst>
              <p:tags r:id="rId9"/>
            </p:custDataLst>
          </p:nvPr>
        </p:nvSpPr>
        <p:spPr>
          <a:xfrm>
            <a:off x="371475" y="5592445"/>
            <a:ext cx="11626851" cy="979805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ET process of TC is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often accompanied by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high-impact weather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severe sea conditions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resulting in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serious economic losses and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casualties</a:t>
            </a:r>
            <a:endParaRPr lang="zh-CN" altLang="zh-CN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613" y="1676401"/>
            <a:ext cx="2228607" cy="337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63" y="1677798"/>
            <a:ext cx="2228607" cy="337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9"/>
          <a:stretch>
            <a:fillRect/>
          </a:stretch>
        </p:blipFill>
        <p:spPr bwMode="auto">
          <a:xfrm>
            <a:off x="7100888" y="1676402"/>
            <a:ext cx="2228607" cy="337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0" y="733425"/>
            <a:ext cx="12192000" cy="45719"/>
          </a:xfrm>
          <a:prstGeom prst="rect">
            <a:avLst/>
          </a:prstGeom>
          <a:gradFill>
            <a:gsLst>
              <a:gs pos="97917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50000"/>
                </a:schemeClr>
              </a:gs>
              <a:gs pos="38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5809932" y="2543175"/>
            <a:ext cx="362268" cy="286484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7848599" y="2419350"/>
            <a:ext cx="295275" cy="410309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10076813" y="2276475"/>
            <a:ext cx="469424" cy="553183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9535162" y="3764939"/>
            <a:ext cx="2037147" cy="349861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r>
              <a:rPr lang="en-US" altLang="zh-C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(Source: Digital Typhoon)</a:t>
            </a:r>
            <a:endParaRPr lang="zh-CN" altLang="zh-CN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5056345" y="987852"/>
            <a:ext cx="1863725" cy="976204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 algn="ctr"/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HAGIBIS</a:t>
            </a:r>
            <a:endParaRPr lang="en-US" altLang="zh-CN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(Oct. 2019)</a:t>
            </a:r>
            <a:endParaRPr lang="zh-CN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7314725" y="988071"/>
            <a:ext cx="1863725" cy="976204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MAYSAK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(Sept. 2020)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9546264" y="977276"/>
            <a:ext cx="1863725" cy="976204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HINNAMNOR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(Sept. 2022)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1" y="5053644"/>
            <a:ext cx="2218736" cy="146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63" y="5053644"/>
            <a:ext cx="2228607" cy="148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294" y="5051082"/>
            <a:ext cx="2220843" cy="148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323850" y="915670"/>
            <a:ext cx="4552315" cy="5939155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ET process involves complex interactions between TCs and mid-latitude systems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For the same typhoon, the ET time determined by the CMA, JMA and KMA is often different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altLang="zh-CN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establishment of a unified criteria in Northwestern Pacific Ocean will provide a reference for the scientific research of ET process, with a unified standard and product interpretation for meteorological disaster early warning in this region.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zh-CN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"/>
          <p:cNvSpPr txBox="1"/>
          <p:nvPr>
            <p:custDataLst>
              <p:tags r:id="rId15"/>
            </p:custDataLst>
          </p:nvPr>
        </p:nvSpPr>
        <p:spPr>
          <a:xfrm>
            <a:off x="4876163" y="6395718"/>
            <a:ext cx="6696145" cy="45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台风变性致灾个例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High-impact ETCs cause severe disaster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"/>
          <p:cNvSpPr txBox="1"/>
          <p:nvPr>
            <p:custDataLst>
              <p:tags r:id="rId16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Background 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733425"/>
            <a:ext cx="12192000" cy="45719"/>
          </a:xfrm>
          <a:prstGeom prst="rect">
            <a:avLst/>
          </a:prstGeom>
          <a:gradFill>
            <a:gsLst>
              <a:gs pos="97917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50000"/>
                </a:schemeClr>
              </a:gs>
              <a:gs pos="38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矩形 45"/>
          <p:cNvSpPr/>
          <p:nvPr>
            <p:custDataLst>
              <p:tags r:id="rId1"/>
            </p:custDataLst>
          </p:nvPr>
        </p:nvSpPr>
        <p:spPr>
          <a:xfrm>
            <a:off x="323850" y="795020"/>
            <a:ext cx="11868150" cy="2973705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 Meteorological Agency, 1990: Manual of the operational forecasting of tropical cyclones. 150pp 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Naoko KITABATAKE ，2011，Climatology of Extratropical Transition of Tropical Cyclones in the Western North Pacific，Defined by Using Cyclone Phase Space，JMSJ, Vol. 89, No. 4, pp. 309–325, 2011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Eun-Jeong Cha, Jae-Kwan Shim and H. Joe Kwon, 2008, 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Review on the Decision-making Process for Extratropical Transition of Typhoon from an Operational Forecast Point of View,JKESS, v. 29, no. 7, p. 567−578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7"/>
          <a:stretch>
            <a:fillRect/>
          </a:stretch>
        </p:blipFill>
        <p:spPr bwMode="auto">
          <a:xfrm>
            <a:off x="560070" y="2941320"/>
            <a:ext cx="4240530" cy="280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358265" y="6049010"/>
            <a:ext cx="28435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i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(JMA, 1990)</a:t>
            </a:r>
            <a:endParaRPr lang="zh-CN" altLang="en-US" sz="1600" i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-674" r="-1147"/>
          <a:stretch>
            <a:fillRect/>
          </a:stretch>
        </p:blipFill>
        <p:spPr>
          <a:xfrm>
            <a:off x="8938895" y="3075305"/>
            <a:ext cx="2496820" cy="2668270"/>
          </a:xfrm>
          <a:prstGeom prst="rect">
            <a:avLst/>
          </a:prstGeom>
        </p:spPr>
      </p:pic>
      <p:sp>
        <p:nvSpPr>
          <p:cNvPr id="5" name="TextBox 53"/>
          <p:cNvSpPr txBox="1"/>
          <p:nvPr>
            <p:custDataLst>
              <p:tags r:id="rId5"/>
            </p:custDataLst>
          </p:nvPr>
        </p:nvSpPr>
        <p:spPr>
          <a:xfrm>
            <a:off x="7684135" y="5950176"/>
            <a:ext cx="3898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1600" i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(Kitabatake, 2011)</a:t>
            </a:r>
            <a:endParaRPr lang="zh-CN" altLang="en-US" sz="1600" i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37125" y="3090545"/>
            <a:ext cx="3657600" cy="2807335"/>
          </a:xfrm>
          <a:prstGeom prst="rect">
            <a:avLst/>
          </a:prstGeom>
        </p:spPr>
      </p:pic>
      <p:sp>
        <p:nvSpPr>
          <p:cNvPr id="8" name="TextBox 53"/>
          <p:cNvSpPr txBox="1"/>
          <p:nvPr>
            <p:custDataLst>
              <p:tags r:id="rId8"/>
            </p:custDataLst>
          </p:nvPr>
        </p:nvSpPr>
        <p:spPr>
          <a:xfrm>
            <a:off x="5470525" y="6113145"/>
            <a:ext cx="28435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1600" i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(Cha et.al. 2008)</a:t>
            </a:r>
            <a:endParaRPr lang="zh-CN" altLang="en-US" sz="1600" i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0" name="TextBox 2"/>
          <p:cNvSpPr txBox="1"/>
          <p:nvPr>
            <p:custDataLst>
              <p:tags r:id="rId9"/>
            </p:custDataLst>
          </p:nvPr>
        </p:nvSpPr>
        <p:spPr>
          <a:xfrm>
            <a:off x="175895" y="1079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Previous research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733425"/>
            <a:ext cx="12192000" cy="45719"/>
          </a:xfrm>
          <a:prstGeom prst="rect">
            <a:avLst/>
          </a:prstGeom>
          <a:gradFill>
            <a:gsLst>
              <a:gs pos="97917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50000"/>
                </a:schemeClr>
              </a:gs>
              <a:gs pos="38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矩形 45"/>
          <p:cNvSpPr/>
          <p:nvPr>
            <p:custDataLst>
              <p:tags r:id="rId1"/>
            </p:custDataLst>
          </p:nvPr>
        </p:nvSpPr>
        <p:spPr>
          <a:xfrm>
            <a:off x="323850" y="915670"/>
            <a:ext cx="11868785" cy="2893695"/>
          </a:xfrm>
          <a:prstGeom prst="rect">
            <a:avLst/>
          </a:prstGeom>
        </p:spPr>
        <p:txBody>
          <a:bodyPr wrap="square" lIns="121917" tIns="60958" rIns="121917" bIns="60958">
            <a:no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Song, J., J. Han, and Y. Wang, 2010: Cyclone phase space characteristics of the extratropical transitioning tropical cyclones over the western North Pacific, Acta Meteor. Sinica, 25, 78–90  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Qian Wang, Qingqing Li, and Gang Fu, 2012: Determining the Extratropical Transition Onset and Completion Times of Typhoons Mindulle (2004) and Yagi (2006) Using Four Methods. Wea. Forecasting, 27, 1394–1412.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LI Qingqing and WANG Qian, 2013: Re-examination of the potential vorticity metrics for determining extratropical transition onset and completion times using high-resolution data, Acta Meteorologica Sinica, 27(4), pp 502-508.  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altLang="zh-CN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组合 6"/>
          <p:cNvGrpSpPr/>
          <p:nvPr/>
        </p:nvGrpSpPr>
        <p:grpSpPr bwMode="auto">
          <a:xfrm>
            <a:off x="8665210" y="3604260"/>
            <a:ext cx="3016885" cy="2543175"/>
            <a:chOff x="3886200" y="2514600"/>
            <a:chExt cx="3778989" cy="4085771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667000"/>
              <a:ext cx="3778989" cy="3933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环形箭头 49"/>
            <p:cNvSpPr/>
            <p:nvPr/>
          </p:nvSpPr>
          <p:spPr>
            <a:xfrm rot="12590471" flipH="1">
              <a:off x="4964324" y="3947954"/>
              <a:ext cx="1349639" cy="1371448"/>
            </a:xfrm>
            <a:prstGeom prst="circular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480041" y="2514600"/>
              <a:ext cx="2667522" cy="228575"/>
            </a:xfrm>
            <a:prstGeom prst="rect">
              <a:avLst/>
            </a:prstGeom>
            <a:solidFill>
              <a:schemeClr val="bg1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2" name="TextBox 5"/>
            <p:cNvSpPr txBox="1">
              <a:spLocks noChangeArrowheads="1"/>
            </p:cNvSpPr>
            <p:nvPr/>
          </p:nvSpPr>
          <p:spPr bwMode="auto">
            <a:xfrm>
              <a:off x="3886200" y="3048000"/>
              <a:ext cx="381000" cy="591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/>
                <a:t>   </a:t>
              </a:r>
              <a:endParaRPr lang="zh-CN" altLang="en-US"/>
            </a:p>
          </p:txBody>
        </p:sp>
      </p:grp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48"/>
          <a:stretch>
            <a:fillRect/>
          </a:stretch>
        </p:blipFill>
        <p:spPr bwMode="auto">
          <a:xfrm>
            <a:off x="557530" y="3604260"/>
            <a:ext cx="3453130" cy="255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4361180" y="4326890"/>
          <a:ext cx="3944620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Visio" r:id="rId4" imgW="9394825" imgH="4733290" progId="Visio.Drawing.11">
                  <p:embed/>
                </p:oleObj>
              </mc:Choice>
              <mc:Fallback>
                <p:oleObj name="Visio" r:id="rId4" imgW="9394825" imgH="4733290" progId="Visio.Drawing.11">
                  <p:embed/>
                  <p:pic>
                    <p:nvPicPr>
                      <p:cNvPr id="0" name="对象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3296"/>
                      <a:stretch>
                        <a:fillRect/>
                      </a:stretch>
                    </p:blipFill>
                    <p:spPr bwMode="auto">
                      <a:xfrm>
                        <a:off x="4361180" y="4326890"/>
                        <a:ext cx="3944620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7846695" y="6362341"/>
            <a:ext cx="3898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i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(Yang et al.,</a:t>
            </a:r>
            <a:r>
              <a:rPr lang="en-US" altLang="zh-CN" sz="1600" i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2015)</a:t>
            </a:r>
            <a:endParaRPr lang="zh-CN" altLang="en-US" sz="1600" i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46550" y="6271315"/>
            <a:ext cx="3898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i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(Li and Wang,2013)</a:t>
            </a:r>
            <a:endParaRPr lang="zh-CN" altLang="en-US" sz="1600" i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TextBox 55"/>
          <p:cNvSpPr txBox="1"/>
          <p:nvPr>
            <p:custDataLst>
              <p:tags r:id="rId6"/>
            </p:custDataLst>
          </p:nvPr>
        </p:nvSpPr>
        <p:spPr>
          <a:xfrm>
            <a:off x="111760" y="6363611"/>
            <a:ext cx="3898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1600" i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(Wang,</a:t>
            </a:r>
            <a:r>
              <a:rPr lang="en-US" altLang="zh-CN" sz="1600" i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2012)</a:t>
            </a:r>
            <a:endParaRPr lang="zh-CN" altLang="en-US" sz="1600" i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0" name="TextBox 2"/>
          <p:cNvSpPr txBox="1"/>
          <p:nvPr>
            <p:custDataLst>
              <p:tags r:id="rId7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Previous research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TextBox 2"/>
          <p:cNvSpPr txBox="1"/>
          <p:nvPr>
            <p:custDataLst>
              <p:tags r:id="rId1"/>
            </p:custDataLst>
          </p:nvPr>
        </p:nvSpPr>
        <p:spPr>
          <a:xfrm>
            <a:off x="175895" y="1905"/>
            <a:ext cx="8976995" cy="7664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Data 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1370" y="1024890"/>
            <a:ext cx="11321415" cy="5354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/>
              <a:t>Statistic study:</a:t>
            </a:r>
            <a:endParaRPr lang="en-US" altLang="zh-CN" sz="2400"/>
          </a:p>
          <a:p>
            <a:pPr>
              <a:lnSpc>
                <a:spcPct val="150000"/>
              </a:lnSpc>
            </a:pPr>
            <a:r>
              <a:rPr lang="en-US" altLang="zh-CN" sz="2400"/>
              <a:t>   </a:t>
            </a:r>
            <a:r>
              <a:rPr lang="zh-CN" altLang="en-US" sz="2400"/>
              <a:t>Period:  </a:t>
            </a:r>
            <a:r>
              <a:rPr lang="en-US" altLang="zh-CN" sz="2400"/>
              <a:t>6</a:t>
            </a:r>
            <a:r>
              <a:rPr lang="en-US" altLang="zh-CN" sz="2400"/>
              <a:t> </a:t>
            </a:r>
            <a:r>
              <a:rPr lang="zh-CN" altLang="en-US" sz="2400"/>
              <a:t>years from 20</a:t>
            </a:r>
            <a:r>
              <a:rPr lang="en-US" sz="2400"/>
              <a:t>16</a:t>
            </a:r>
            <a:r>
              <a:rPr lang="zh-CN" altLang="en-US" sz="2400"/>
              <a:t> to 2021</a:t>
            </a:r>
            <a:endParaRPr lang="zh-CN" altLang="en-US" sz="2400"/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/>
              <a:t> Number of </a:t>
            </a:r>
            <a:r>
              <a:rPr lang="en-US" altLang="zh-CN" sz="2000"/>
              <a:t>ET</a:t>
            </a:r>
            <a:r>
              <a:rPr lang="zh-CN" altLang="en-US" sz="2000"/>
              <a:t> TCs: </a:t>
            </a:r>
            <a:r>
              <a:rPr lang="en-US" altLang="zh-CN" sz="2000"/>
              <a:t>57 (41.4% over total TCs)</a:t>
            </a:r>
            <a:endParaRPr lang="en-US" altLang="zh-CN" sz="2000"/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/>
              <a:t> Used the </a:t>
            </a:r>
            <a:r>
              <a:rPr lang="en-US" altLang="zh-CN" sz="2000"/>
              <a:t>CMA-best tracks </a:t>
            </a:r>
            <a:r>
              <a:rPr lang="zh-CN" altLang="en-US" sz="2000"/>
              <a:t>issued </a:t>
            </a:r>
            <a:r>
              <a:rPr lang="en-US" altLang="zh-CN" sz="2000"/>
              <a:t>every </a:t>
            </a:r>
            <a:r>
              <a:rPr lang="zh-CN" altLang="en-US" sz="2000"/>
              <a:t>12 hours.</a:t>
            </a:r>
            <a:endParaRPr lang="zh-CN" altLang="en-US" sz="2000"/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400"/>
              <a:t> </a:t>
            </a:r>
            <a:r>
              <a:rPr lang="en-US" altLang="zh-CN" sz="2000"/>
              <a:t>ERA-5 reanalysis data UV winds, geopotential height</a:t>
            </a:r>
            <a:endParaRPr lang="en-US" altLang="zh-CN" sz="2000"/>
          </a:p>
          <a:p>
            <a:pPr lvl="1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/>
              <a:t> 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zh-CN" sz="2400">
                <a:sym typeface="+mn-ea"/>
              </a:rPr>
              <a:t>Cases:</a:t>
            </a:r>
            <a:endParaRPr lang="en-US" altLang="zh-CN" sz="24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ym typeface="+mn-ea"/>
              </a:rPr>
              <a:t>  Time</a:t>
            </a:r>
            <a:r>
              <a:rPr lang="zh-CN" altLang="en-US" sz="2400">
                <a:sym typeface="+mn-ea"/>
              </a:rPr>
              <a:t>:  </a:t>
            </a:r>
            <a:r>
              <a:rPr lang="en-US" altLang="zh-CN" sz="2400">
                <a:sym typeface="+mn-ea"/>
              </a:rPr>
              <a:t>Lekima(2019); Infa(2021);  </a:t>
            </a:r>
            <a:r>
              <a:rPr lang="en-US" sz="2400">
                <a:sym typeface="+mn-ea"/>
              </a:rPr>
              <a:t>Muifa</a:t>
            </a:r>
            <a:r>
              <a:rPr lang="zh-CN" altLang="en-US" sz="2400">
                <a:sym typeface="+mn-ea"/>
              </a:rPr>
              <a:t> </a:t>
            </a:r>
            <a:r>
              <a:rPr lang="en-US" altLang="zh-CN" sz="2400">
                <a:sym typeface="+mn-ea"/>
              </a:rPr>
              <a:t>(</a:t>
            </a:r>
            <a:r>
              <a:rPr lang="zh-CN" altLang="en-US" sz="2400">
                <a:sym typeface="+mn-ea"/>
              </a:rPr>
              <a:t>202</a:t>
            </a:r>
            <a:r>
              <a:rPr lang="en-US" altLang="zh-CN" sz="2400">
                <a:sym typeface="+mn-ea"/>
              </a:rPr>
              <a:t>2) </a:t>
            </a:r>
            <a:endParaRPr lang="zh-CN" altLang="en-US" sz="2400"/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>
                <a:sym typeface="+mn-ea"/>
              </a:rPr>
              <a:t> Used the </a:t>
            </a:r>
            <a:r>
              <a:rPr lang="en-US" altLang="zh-CN" sz="2400">
                <a:sym typeface="+mn-ea"/>
              </a:rPr>
              <a:t>ECMWF ensemble forecasting</a:t>
            </a:r>
            <a:r>
              <a:rPr lang="zh-CN" altLang="en-US" sz="2400">
                <a:sym typeface="+mn-ea"/>
              </a:rPr>
              <a:t>.</a:t>
            </a:r>
            <a:endParaRPr lang="zh-CN" altLang="en-US" sz="2400"/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400">
                <a:sym typeface="+mn-ea"/>
              </a:rPr>
              <a:t> Each memeber to caculate individually within 500km from the TC centers</a:t>
            </a:r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219710" y="58242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13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4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5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6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1724"/>
</p:tagLst>
</file>

<file path=ppt/tags/tag176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1724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79300_1"/>
  <p:tag name="KSO_WM_TEMPLATE_CATEGORY" val="custom"/>
  <p:tag name="KSO_WM_TEMPLATE_INDEX" val="20181724"/>
  <p:tag name="KSO_WM_TEMPLATE_SUBCATEGORY" val="combine"/>
  <p:tag name="KSO_WM_TEMPLATE_THUMBS_INDEX" val="1、4、6、12、13、14、18、23、26、27"/>
  <p:tag name="KSO_WM_TEMPLATE_MASTER_TYPE" val="1"/>
</p:tagLst>
</file>

<file path=ppt/tags/tag181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601_1*b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"/>
  <p:tag name="KSO_WM_UNIT_TEXT_FILL_FORE_SCHEMECOLOR_INDEX" val="5"/>
  <p:tag name="KSO_WM_UNIT_TEXT_FILL_TYPE" val="1"/>
</p:tagLst>
</file>

<file path=ppt/tags/tag18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83.xml><?xml version="1.0" encoding="utf-8"?>
<p:tagLst xmlns:p="http://schemas.openxmlformats.org/presentationml/2006/main">
  <p:tag name="KSO_WM_SLIDE_ID" val="custom20202601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2601"/>
  <p:tag name="KSO_WM_SLIDE_LAYOUT" val="a_b_f"/>
  <p:tag name="KSO_WM_SLIDE_LAYOUT_CNT" val="1_1_2"/>
  <p:tag name="KSO_WM_UNIT_SHOW_EDIT_AREA_INDICATION" val="1"/>
  <p:tag name="KSO_WM_TEMPLATE_THUMBS_INDEX" val="1、4、7、8、9、10、11、13、14、15"/>
  <p:tag name="KSO_WM_TEMPLATE_MASTER_THUMB_INDEX" val="12"/>
  <p:tag name="KSO_WM_SLIDE_BK_DARK_LIGHT" val="2"/>
  <p:tag name="KSO_WM_SLIDE_BACKGROUND_TYPE" val="general"/>
  <p:tag name="KSO_WM_SPECIAL_SOURCE" val="bdnull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TAG_VERSION" val="1.0"/>
  <p:tag name="KSO_WM_BEAUTIFY_FLAG" val=""/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PRESET_TEXT" val="THANKS!"/>
  <p:tag name="KSO_WM_TEMPLATE_CATEGORY" val="custom"/>
  <p:tag name="KSO_WM_TEMPLATE_INDEX" val="20181724"/>
  <p:tag name="KSO_WM_UNIT_ID" val="custom20181724_28*a*1"/>
  <p:tag name="KSO_WM_UNIT_ISNUMDGMTITLE" val="0"/>
  <p:tag name="KSO_WM_UNIT_NOCLEAR" val="0"/>
  <p:tag name="KSO_WM_UNIT_DIAGRAM_ISNUMVISUAL" val="0"/>
  <p:tag name="KSO_WM_UNIT_DIAGRAM_ISREFERUNIT" val="0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398.xml><?xml version="1.0" encoding="utf-8"?>
<p:tagLst xmlns:p="http://schemas.openxmlformats.org/presentationml/2006/main">
  <p:tag name="COMMONDATA" val="eyJoZGlkIjoiMmQ3YTRjNjJjMDE3NWE2NTU4Mzg0NmMyM2ZhZWMyNTMifQ=="/>
  <p:tag name="KSO_WPP_MARK_KEY" val="62af36f6-4e01-479e-a32d-64f64c7fa55b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E8E8ED"/>
      </a:dk2>
      <a:lt2>
        <a:srgbClr val="FFFFFF"/>
      </a:lt2>
      <a:accent1>
        <a:srgbClr val="006599"/>
      </a:accent1>
      <a:accent2>
        <a:srgbClr val="1085C2"/>
      </a:accent2>
      <a:accent3>
        <a:srgbClr val="21A6EB"/>
      </a:accent3>
      <a:accent4>
        <a:srgbClr val="35B0CC"/>
      </a:accent4>
      <a:accent5>
        <a:srgbClr val="4DA566"/>
      </a:accent5>
      <a:accent6>
        <a:srgbClr val="659900"/>
      </a:accent6>
      <a:hlink>
        <a:srgbClr val="36303B"/>
      </a:hlink>
      <a:folHlink>
        <a:srgbClr val="948A5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6018</Words>
  <Application>WPS 演示</Application>
  <PresentationFormat>宽屏</PresentationFormat>
  <Paragraphs>298</Paragraphs>
  <Slides>19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黑体</vt:lpstr>
      <vt:lpstr>Lao UI</vt:lpstr>
      <vt:lpstr>Segoe UI Symbol</vt:lpstr>
      <vt:lpstr>微软雅黑</vt:lpstr>
      <vt:lpstr>汉仪旗黑-85S</vt:lpstr>
      <vt:lpstr>Times New Roman</vt:lpstr>
      <vt:lpstr>Arial Unicode MS</vt:lpstr>
      <vt:lpstr>Calibri</vt:lpstr>
      <vt:lpstr>Arial Unicode MS</vt:lpstr>
      <vt:lpstr>Office 主题​​</vt:lpstr>
      <vt:lpstr>1_Office 主题​​</vt:lpstr>
      <vt:lpstr>Visio.Drawing.11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xiang</cp:lastModifiedBy>
  <cp:revision>178</cp:revision>
  <dcterms:created xsi:type="dcterms:W3CDTF">2019-06-19T02:08:00Z</dcterms:created>
  <dcterms:modified xsi:type="dcterms:W3CDTF">2023-11-27T13:38:32Z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C93688FC9122458DAB093A75B2C97F1E_13</vt:lpwstr>
  </property>
</Properties>
</file>